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0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84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3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81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5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0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4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5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8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0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5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2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D338-27A4-4613-941C-D5AF2137866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C1AA79-4F66-41D1-A917-902806E96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1;&#1088;&#1072;&#1093;&#1084;&#1072;&#1075;&#1091;&#1087;&#1090;&#1072;" TargetMode="External"/><Relationship Id="rId2" Type="http://schemas.openxmlformats.org/officeDocument/2006/relationships/hyperlink" Target="http://retrobazar.com/journal/interesting/1088_vavilon-istorija-goroda-drevnego-mira-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3238" y="177718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Квадратные уравнения </a:t>
            </a:r>
            <a:r>
              <a:rPr lang="ru-RU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Алгебра </a:t>
            </a:r>
            <a:br>
              <a:rPr lang="ru-RU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4026" y="279121"/>
            <a:ext cx="8915399" cy="112628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«Фёдоровская ОШ»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85425" y="5493467"/>
            <a:ext cx="9144000" cy="523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Учитель математики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Чепанова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 Марина Сергеевна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104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56314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Квадратные уравнения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916" y="739021"/>
            <a:ext cx="11164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3200" i="1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1400" i="1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3200" baseline="3000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3200" i="1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en-US" sz="3200" i="1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3200" i="1">
                <a:solidFill>
                  <a:srgbClr val="C00000"/>
                </a:solidFill>
                <a:latin typeface="Bookman Old Style"/>
              </a:rPr>
              <a:t>х + с = </a:t>
            </a:r>
            <a:r>
              <a:rPr lang="ru-RU" sz="3200">
                <a:solidFill>
                  <a:srgbClr val="C00000"/>
                </a:solidFill>
                <a:latin typeface="Bookman Old Style"/>
              </a:rPr>
              <a:t>0</a:t>
            </a:r>
            <a:endParaRPr lang="ru-RU" sz="3200" dirty="0">
              <a:solidFill>
                <a:srgbClr val="C00000"/>
              </a:solidFill>
              <a:latin typeface="Bookman Old Style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06064"/>
              </p:ext>
            </p:extLst>
          </p:nvPr>
        </p:nvGraphicFramePr>
        <p:xfrm>
          <a:off x="1445343" y="1431325"/>
          <a:ext cx="20526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Уравнение" r:id="rId3" imgW="914400" imgH="203200" progId="Equation.3">
                  <p:embed/>
                </p:oleObj>
              </mc:Choice>
              <mc:Fallback>
                <p:oleObj name="Уравнение" r:id="rId3" imgW="914400" imgH="203200" progId="Equation.3">
                  <p:embed/>
                  <p:pic>
                    <p:nvPicPr>
                      <p:cNvPr id="26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343" y="1431325"/>
                        <a:ext cx="2052637" cy="455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18211" y="1431325"/>
            <a:ext cx="6614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i="1" dirty="0" smtClean="0">
                <a:solidFill>
                  <a:srgbClr val="0070C0"/>
                </a:solidFill>
                <a:latin typeface="Bookman Old Style"/>
              </a:rPr>
              <a:t>– дискриминант квадратного уравнения</a:t>
            </a:r>
            <a:endParaRPr lang="ru-RU" sz="2400" dirty="0">
              <a:solidFill>
                <a:srgbClr val="0070C0"/>
              </a:solidFill>
              <a:latin typeface="Bookman Old Styl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0877" y="1994466"/>
            <a:ext cx="10633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defTabSz="914400"/>
            <a:r>
              <a:rPr lang="ru-RU" sz="2400" dirty="0">
                <a:solidFill>
                  <a:srgbClr val="002060"/>
                </a:solidFill>
                <a:latin typeface="Bookman Old Style"/>
              </a:rPr>
              <a:t> 1)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Если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D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&lt;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 0</a:t>
            </a:r>
            <a:r>
              <a:rPr lang="en-US" sz="2400" i="1" dirty="0">
                <a:solidFill>
                  <a:srgbClr val="002060"/>
                </a:solidFill>
                <a:latin typeface="Bookman Old Style"/>
              </a:rPr>
              <a:t>,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то квадратное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уравнение </a:t>
            </a:r>
            <a:r>
              <a:rPr lang="ru-RU" sz="2400" i="1" dirty="0" smtClean="0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х + с = </a:t>
            </a:r>
            <a:r>
              <a:rPr lang="ru-RU" sz="2400" dirty="0">
                <a:solidFill>
                  <a:srgbClr val="C00000"/>
                </a:solidFill>
                <a:latin typeface="Bookman Old Style"/>
              </a:rPr>
              <a:t>0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 не </a:t>
            </a:r>
            <a:r>
              <a:rPr lang="ru-RU" sz="2400" i="1" dirty="0" smtClean="0">
                <a:solidFill>
                  <a:srgbClr val="002060"/>
                </a:solidFill>
                <a:latin typeface="Bookman Old Style"/>
              </a:rPr>
              <a:t>  имеет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корней</a:t>
            </a:r>
            <a:r>
              <a:rPr lang="en-US" sz="2400" i="1" dirty="0">
                <a:solidFill>
                  <a:srgbClr val="002060"/>
                </a:solidFill>
                <a:latin typeface="Bookman Old Style"/>
              </a:rPr>
              <a:t>.</a:t>
            </a:r>
            <a:endParaRPr lang="ru-RU" sz="2400" i="1" dirty="0">
              <a:solidFill>
                <a:srgbClr val="002060"/>
              </a:solidFill>
              <a:latin typeface="Bookman Old Styl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5343" y="2828836"/>
            <a:ext cx="10309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defTabSz="914400"/>
            <a:r>
              <a:rPr lang="ru-RU" sz="2400" dirty="0">
                <a:solidFill>
                  <a:srgbClr val="002060"/>
                </a:solidFill>
                <a:latin typeface="Bookman Old Style"/>
              </a:rPr>
              <a:t>2)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Если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D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 = 0</a:t>
            </a:r>
            <a:r>
              <a:rPr lang="en-US" sz="2400" i="1" dirty="0">
                <a:solidFill>
                  <a:srgbClr val="002060"/>
                </a:solidFill>
                <a:latin typeface="Bookman Old Style"/>
              </a:rPr>
              <a:t>,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то квадратное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уравнение </a:t>
            </a:r>
            <a:r>
              <a:rPr lang="ru-RU" sz="2400" i="1" dirty="0" smtClean="0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х + с = </a:t>
            </a:r>
            <a:r>
              <a:rPr lang="ru-RU" sz="2400" dirty="0">
                <a:solidFill>
                  <a:srgbClr val="C00000"/>
                </a:solidFill>
                <a:latin typeface="Bookman Old Style"/>
              </a:rPr>
              <a:t>0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 имеет один корень:</a:t>
            </a:r>
            <a:endParaRPr lang="ru-RU" sz="2400" i="1" dirty="0">
              <a:solidFill>
                <a:srgbClr val="002060"/>
              </a:solidFill>
              <a:latin typeface="Bookman Old Style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30476"/>
              </p:ext>
            </p:extLst>
          </p:nvPr>
        </p:nvGraphicFramePr>
        <p:xfrm>
          <a:off x="3618211" y="3244334"/>
          <a:ext cx="14255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Уравнение" r:id="rId5" imgW="634725" imgH="393529" progId="Equation.3">
                  <p:embed/>
                </p:oleObj>
              </mc:Choice>
              <mc:Fallback>
                <p:oleObj name="Уравнение" r:id="rId5" imgW="634725" imgH="393529" progId="Equation.3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211" y="3244334"/>
                        <a:ext cx="1425575" cy="884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4F81B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5343" y="4136558"/>
            <a:ext cx="10309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defTabSz="914400"/>
            <a:r>
              <a:rPr lang="ru-RU" sz="2400" dirty="0">
                <a:solidFill>
                  <a:srgbClr val="002060"/>
                </a:solidFill>
                <a:latin typeface="Bookman Old Style"/>
              </a:rPr>
              <a:t> 3)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Если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D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&gt;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 0</a:t>
            </a:r>
            <a:r>
              <a:rPr lang="en-US" sz="2400" i="1" dirty="0">
                <a:solidFill>
                  <a:srgbClr val="002060"/>
                </a:solidFill>
                <a:latin typeface="Bookman Old Style"/>
              </a:rPr>
              <a:t>,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то квадратное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уравнение </a:t>
            </a:r>
            <a:r>
              <a:rPr lang="ru-RU" sz="2400" i="1" dirty="0" smtClean="0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2400" baseline="30000" dirty="0" smtClean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х + с = </a:t>
            </a:r>
            <a:r>
              <a:rPr lang="ru-RU" sz="2400" dirty="0">
                <a:solidFill>
                  <a:srgbClr val="C00000"/>
                </a:solidFill>
                <a:latin typeface="Bookman Old Style"/>
              </a:rPr>
              <a:t>0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 имеет два корня:</a:t>
            </a:r>
            <a:endParaRPr lang="ru-RU" sz="2400" i="1" dirty="0">
              <a:solidFill>
                <a:srgbClr val="002060"/>
              </a:solidFill>
              <a:latin typeface="Bookman Old Style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70487"/>
              </p:ext>
            </p:extLst>
          </p:nvPr>
        </p:nvGraphicFramePr>
        <p:xfrm>
          <a:off x="3369967" y="4723036"/>
          <a:ext cx="501808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Уравнение" r:id="rId7" imgW="2235200" imgH="431800" progId="Equation.3">
                  <p:embed/>
                </p:oleObj>
              </mc:Choice>
              <mc:Fallback>
                <p:oleObj name="Уравнение" r:id="rId7" imgW="2235200" imgH="431800" progId="Equation.3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967" y="4723036"/>
                        <a:ext cx="5018088" cy="9699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4F81B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9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56314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Квадратные уравнения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916" y="739021"/>
            <a:ext cx="11164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3200" i="1" dirty="0" smtClean="0">
                <a:solidFill>
                  <a:srgbClr val="C00000"/>
                </a:solidFill>
                <a:latin typeface="Bookman Old Style"/>
              </a:rPr>
              <a:t>Пример:</a:t>
            </a:r>
            <a:endParaRPr lang="ru-RU" sz="3200" dirty="0">
              <a:solidFill>
                <a:srgbClr val="C00000"/>
              </a:solidFill>
              <a:latin typeface="Bookman Old Styl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9867" y="1302162"/>
            <a:ext cx="293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2800" i="1" dirty="0">
                <a:solidFill>
                  <a:srgbClr val="7030A0"/>
                </a:solidFill>
                <a:latin typeface="Bookman Old Style"/>
              </a:rPr>
              <a:t>х</a:t>
            </a:r>
            <a:r>
              <a:rPr lang="ru-RU" sz="2800" baseline="30000" dirty="0">
                <a:solidFill>
                  <a:srgbClr val="7030A0"/>
                </a:solidFill>
                <a:latin typeface="Bookman Old Style"/>
              </a:rPr>
              <a:t> 2</a:t>
            </a:r>
            <a:r>
              <a:rPr lang="ru-RU" sz="2800" dirty="0">
                <a:solidFill>
                  <a:srgbClr val="7030A0"/>
                </a:solidFill>
                <a:latin typeface="Bookman Old Style"/>
              </a:rPr>
              <a:t> -11</a:t>
            </a:r>
            <a:r>
              <a:rPr lang="ru-RU" sz="2800" i="1" dirty="0">
                <a:solidFill>
                  <a:srgbClr val="7030A0"/>
                </a:solidFill>
                <a:latin typeface="Bookman Old Style"/>
              </a:rPr>
              <a:t>х +30=0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5393" y="1825382"/>
            <a:ext cx="982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defTabSz="914400"/>
            <a:r>
              <a:rPr lang="ru-RU" sz="2400" i="1" dirty="0" smtClean="0">
                <a:solidFill>
                  <a:srgbClr val="C00000"/>
                </a:solidFill>
                <a:latin typeface="Bookman Old Style"/>
              </a:rPr>
              <a:t>      а= 1, </a:t>
            </a:r>
            <a:r>
              <a:rPr lang="en-US" sz="2400" i="1" dirty="0" smtClean="0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2400" i="1" dirty="0" smtClean="0">
                <a:solidFill>
                  <a:srgbClr val="C00000"/>
                </a:solidFill>
                <a:latin typeface="Bookman Old Style"/>
              </a:rPr>
              <a:t>= -11, 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с = </a:t>
            </a:r>
            <a:r>
              <a:rPr lang="ru-RU" sz="2400" i="1" dirty="0" smtClean="0">
                <a:solidFill>
                  <a:srgbClr val="C00000"/>
                </a:solidFill>
                <a:latin typeface="Bookman Old Style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Bookman Old Style"/>
              </a:rPr>
              <a:t>0</a:t>
            </a:r>
            <a:endParaRPr lang="ru-RU" sz="2400" i="1" dirty="0">
              <a:solidFill>
                <a:srgbClr val="002060"/>
              </a:solidFill>
              <a:latin typeface="Bookman Old Style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888911"/>
              </p:ext>
            </p:extLst>
          </p:nvPr>
        </p:nvGraphicFramePr>
        <p:xfrm>
          <a:off x="2663441" y="2326968"/>
          <a:ext cx="20526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Уравнение" r:id="rId3" imgW="914400" imgH="203200" progId="Equation.3">
                  <p:embed/>
                </p:oleObj>
              </mc:Choice>
              <mc:Fallback>
                <p:oleObj name="Уравнение" r:id="rId3" imgW="914400" imgH="203200" progId="Equation.3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441" y="2326968"/>
                        <a:ext cx="20526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50025" y="2828836"/>
            <a:ext cx="951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    </a:t>
            </a:r>
            <a:r>
              <a:rPr lang="en-US" sz="2400" i="1" dirty="0" smtClean="0">
                <a:solidFill>
                  <a:srgbClr val="FF0000"/>
                </a:solidFill>
                <a:latin typeface="Bookman Old Style"/>
              </a:rPr>
              <a:t>D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 = (-11)</a:t>
            </a:r>
            <a:r>
              <a:rPr lang="ru-RU" sz="2800" baseline="30000" dirty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800" baseline="30000" dirty="0" smtClean="0">
                <a:solidFill>
                  <a:srgbClr val="FF0000"/>
                </a:solidFill>
                <a:latin typeface="Bookman Old Style"/>
              </a:rPr>
              <a:t>2 </a:t>
            </a:r>
            <a:r>
              <a:rPr lang="ru-RU" sz="2800" dirty="0" smtClean="0">
                <a:solidFill>
                  <a:srgbClr val="FF0000"/>
                </a:solidFill>
                <a:latin typeface="Bookman Old Style"/>
              </a:rPr>
              <a:t> -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4·1·30= 121 -120 =1,      0, =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2 корня</a:t>
            </a:r>
            <a:endParaRPr lang="ru-RU" sz="2400" i="1" baseline="30000" dirty="0" smtClean="0">
              <a:solidFill>
                <a:srgbClr val="C00000"/>
              </a:solidFill>
              <a:latin typeface="Bookman Old Style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443" y="2834858"/>
            <a:ext cx="32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  <a:endParaRPr lang="ru-RU" sz="12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371360"/>
              </p:ext>
            </p:extLst>
          </p:nvPr>
        </p:nvGraphicFramePr>
        <p:xfrm>
          <a:off x="2579867" y="3352056"/>
          <a:ext cx="25098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Уравнение" r:id="rId5" imgW="1117600" imgH="431800" progId="Equation.3">
                  <p:embed/>
                </p:oleObj>
              </mc:Choice>
              <mc:Fallback>
                <p:oleObj name="Уравнение" r:id="rId5" imgW="1117600" imgH="431800" progId="Equation.3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867" y="3352056"/>
                        <a:ext cx="25098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054129" y="3432180"/>
            <a:ext cx="1921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-</a:t>
            </a:r>
            <a:r>
              <a:rPr lang="ru-RU" sz="2400" i="1" u="sng" dirty="0" smtClean="0">
                <a:solidFill>
                  <a:srgbClr val="FF0000"/>
                </a:solidFill>
                <a:latin typeface="Bookman Old Style"/>
              </a:rPr>
              <a:t>11</a:t>
            </a:r>
            <a:r>
              <a:rPr lang="ru-RU" sz="2800" i="1" u="sng" dirty="0" smtClean="0">
                <a:solidFill>
                  <a:srgbClr val="FF0000"/>
                </a:solidFill>
                <a:latin typeface="Bookman Old Style"/>
              </a:rPr>
              <a:t>+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5437" y="4749099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√1</a:t>
            </a:r>
            <a:endParaRPr lang="ru-RU" sz="1200" u="sng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5512080" y="3829223"/>
            <a:ext cx="544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2</a:t>
            </a:r>
            <a:endParaRPr lang="ru-RU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657875"/>
              </p:ext>
            </p:extLst>
          </p:nvPr>
        </p:nvGraphicFramePr>
        <p:xfrm>
          <a:off x="2579867" y="4602694"/>
          <a:ext cx="25368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Уравнение" r:id="rId7" imgW="1129810" imgH="431613" progId="Equation.3">
                  <p:embed/>
                </p:oleObj>
              </mc:Choice>
              <mc:Fallback>
                <p:oleObj name="Уравнение" r:id="rId7" imgW="1129810" imgH="431613" progId="Equation.3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867" y="4602694"/>
                        <a:ext cx="25368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141324" y="4687544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u="sng" dirty="0" smtClean="0">
                <a:solidFill>
                  <a:srgbClr val="FF0000"/>
                </a:solidFill>
                <a:latin typeface="Bookman Old Style"/>
              </a:rPr>
              <a:t>-11</a:t>
            </a:r>
            <a:r>
              <a:rPr lang="ru-RU" sz="2800" i="1" u="sng" dirty="0" smtClean="0">
                <a:solidFill>
                  <a:srgbClr val="FF0000"/>
                </a:solidFill>
                <a:latin typeface="Bookman Old Style"/>
              </a:rPr>
              <a:t>-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91269" y="3492008"/>
            <a:ext cx="1362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√1</a:t>
            </a:r>
            <a:endParaRPr lang="ru-RU" sz="1200" u="sng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5392084" y="5085328"/>
            <a:ext cx="392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2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50421" y="3536835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Bookman Old Style"/>
              </a:rPr>
              <a:t>= 6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96097" y="4792940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Bookman Old Style"/>
              </a:rPr>
              <a:t>= 5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74137" y="5713944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2800" u="sng" dirty="0">
                <a:solidFill>
                  <a:srgbClr val="002060"/>
                </a:solidFill>
                <a:latin typeface="Bookman Old Style"/>
              </a:rPr>
              <a:t>Ответ: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ookman Old Style"/>
              </a:rPr>
              <a:t>6; </a:t>
            </a:r>
            <a:r>
              <a:rPr lang="en-US" sz="2800" dirty="0" smtClean="0">
                <a:solidFill>
                  <a:srgbClr val="002060"/>
                </a:solidFill>
                <a:latin typeface="Bookman Old Style"/>
              </a:rPr>
              <a:t>5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.</a:t>
            </a:r>
            <a:endParaRPr lang="ru-RU" sz="2800" dirty="0">
              <a:solidFill>
                <a:srgbClr val="00206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8071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56314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Используемые ресурсы: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9867" y="1302162"/>
            <a:ext cx="300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ookman Old Style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0025" y="2828836"/>
            <a:ext cx="9512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   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 </a:t>
            </a:r>
            <a:endParaRPr lang="ru-RU" sz="2400" i="1" baseline="30000" dirty="0" smtClean="0">
              <a:solidFill>
                <a:srgbClr val="C00000"/>
              </a:solidFill>
              <a:latin typeface="Bookman Old Styl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5342" y="926867"/>
            <a:ext cx="10117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defTabSz="914400">
              <a:buFont typeface="Arial" pitchFamily="34" charset="0"/>
              <a:buChar char="•"/>
            </a:pPr>
            <a:r>
              <a:rPr lang="en-US" sz="2000" i="1" dirty="0">
                <a:solidFill>
                  <a:prstClr val="black"/>
                </a:solidFill>
                <a:latin typeface="Bookman Old Style"/>
                <a:hlinkClick r:id="rId2"/>
              </a:rPr>
              <a:t>http://retrobazar.com/journal/interesting/1088_vavilon-istorija-goroda-drevnego-mira-.html</a:t>
            </a:r>
            <a:r>
              <a:rPr lang="ru-RU" sz="2000" i="1" dirty="0">
                <a:solidFill>
                  <a:prstClr val="black"/>
                </a:solidFill>
                <a:latin typeface="Bookman Old Style"/>
              </a:rPr>
              <a:t> - Древний </a:t>
            </a:r>
            <a:r>
              <a:rPr lang="ru-RU" sz="2000" i="1" dirty="0" smtClean="0">
                <a:solidFill>
                  <a:prstClr val="black"/>
                </a:solidFill>
                <a:latin typeface="Bookman Old Style"/>
              </a:rPr>
              <a:t>Вавилон</a:t>
            </a:r>
          </a:p>
          <a:p>
            <a:pPr lvl="0" defTabSz="914400"/>
            <a:endParaRPr lang="ru-RU" sz="2000" i="1" dirty="0">
              <a:solidFill>
                <a:prstClr val="black"/>
              </a:solidFill>
              <a:latin typeface="Bookman Old Style"/>
            </a:endParaRPr>
          </a:p>
          <a:p>
            <a:pPr marL="361950" lvl="0" indent="-361950" defTabSz="914400">
              <a:buFont typeface="Arial" pitchFamily="34" charset="0"/>
              <a:buChar char="•"/>
            </a:pPr>
            <a:r>
              <a:rPr lang="en-US" sz="2000" i="1" dirty="0">
                <a:solidFill>
                  <a:prstClr val="black"/>
                </a:solidFill>
                <a:latin typeface="Bookman Old Style"/>
                <a:hlinkClick r:id="rId3"/>
              </a:rPr>
              <a:t>https://ru.wikipedia.org/wiki/</a:t>
            </a:r>
            <a:r>
              <a:rPr lang="ru-RU" sz="2000" i="1" dirty="0" err="1">
                <a:solidFill>
                  <a:prstClr val="black"/>
                </a:solidFill>
                <a:latin typeface="Bookman Old Style"/>
                <a:hlinkClick r:id="rId3"/>
              </a:rPr>
              <a:t>Брахмагупта</a:t>
            </a:r>
            <a:r>
              <a:rPr lang="ru-RU" sz="2000" i="1" dirty="0">
                <a:solidFill>
                  <a:prstClr val="black"/>
                </a:solidFill>
                <a:latin typeface="Bookman Old Style"/>
              </a:rPr>
              <a:t> -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/>
              </a:rPr>
              <a:t>Брахмагупта</a:t>
            </a:r>
            <a:endParaRPr lang="ru-RU" sz="2000" i="1" dirty="0" smtClean="0">
              <a:solidFill>
                <a:prstClr val="black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3701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7690" y="279121"/>
            <a:ext cx="5811735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Квадратные уравнения в Древнем Вавилоне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17691" y="973394"/>
            <a:ext cx="6386922" cy="5589638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Уже </a:t>
            </a: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во втором тысячелетии до нашей эры вавилоняне знали, как решать квадратные уравнения. Решение их в Древнем Вавилоне было тесно связано с практическими задачами, в основном такими, как измерение площади земельных участков, земельные работы, связанные с военными нуждами; наличие этих познаний также обусловлено развитием математики и астрономии вообще. Были известны способы решения как полных, так и неполных квадратных уравнений</a:t>
            </a:r>
            <a:r>
              <a:rPr lang="ru-RU" sz="2400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.</a:t>
            </a:r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30" y="773484"/>
            <a:ext cx="4340728" cy="59441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9108" y="6193700"/>
            <a:ext cx="2696572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>
            <a:spAutoFit/>
          </a:bodyPr>
          <a:lstStyle/>
          <a:p>
            <a:pPr algn="ctr" defTabSz="914400"/>
            <a:r>
              <a:rPr lang="ru-RU" b="1" dirty="0" smtClean="0">
                <a:solidFill>
                  <a:srgbClr val="002060"/>
                </a:solidFill>
                <a:latin typeface="Bookman Old Style"/>
              </a:rPr>
              <a:t>Вавилонская башня</a:t>
            </a:r>
            <a:endParaRPr lang="ru-RU" b="1" dirty="0">
              <a:solidFill>
                <a:srgbClr val="00206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0868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7690" y="279121"/>
            <a:ext cx="5811735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Квадратные уравнения в Индии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144298" y="973394"/>
            <a:ext cx="7919884" cy="5589638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Задачи, решаемые с помощью квадратных уравнений, встречаются в трактате по астрономии «</a:t>
            </a:r>
            <a:r>
              <a:rPr lang="ru-RU" sz="2400" dirty="0" err="1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Ариабхаттиам</a:t>
            </a: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», написанным индийским астрономом и математиком </a:t>
            </a:r>
            <a:r>
              <a:rPr lang="ru-RU" sz="2400" dirty="0" err="1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Ариабхатой</a:t>
            </a: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 в 499 году нашей эры. Один из первых известных выводов формулы корней квадратного уравнения принадлежит индийскому учёному </a:t>
            </a:r>
            <a:r>
              <a:rPr lang="ru-RU" sz="2400" dirty="0" err="1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Брахмагупте</a:t>
            </a: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 (около 598 г.); </a:t>
            </a:r>
            <a:r>
              <a:rPr lang="ru-RU" sz="2400" dirty="0" err="1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Брахмагупта</a:t>
            </a: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 изложил универсальное правило решения квадратного уравнения, приведённого к каноническому виду: </a:t>
            </a:r>
            <a:b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</a:b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ах</a:t>
            </a:r>
            <a:r>
              <a:rPr lang="ru-RU" sz="2400" baseline="300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 + </a:t>
            </a:r>
            <a:r>
              <a:rPr lang="en-US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b</a:t>
            </a: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х = с</a:t>
            </a:r>
            <a:r>
              <a:rPr lang="en-US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</a:br>
            <a:r>
              <a:rPr lang="ru-RU" sz="2400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Сформулированное учёным правило по своему существу совпадает с современным</a:t>
            </a:r>
            <a:r>
              <a:rPr lang="ru-RU" sz="2400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.</a:t>
            </a:r>
            <a:endParaRPr lang="ru-RU" sz="6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7" y="739022"/>
            <a:ext cx="3870131" cy="57207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10" y="6326746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solidFill>
                  <a:srgbClr val="002060"/>
                </a:solidFill>
                <a:latin typeface="Bookman Old Style"/>
              </a:rPr>
              <a:t>Брахмагупта</a:t>
            </a:r>
          </a:p>
        </p:txBody>
      </p:sp>
    </p:spTree>
    <p:extLst>
      <p:ext uri="{BB962C8B-B14F-4D97-AF65-F5344CB8AC3E}">
        <p14:creationId xmlns:p14="http://schemas.microsoft.com/office/powerpoint/2010/main" val="8972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11262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ОПРЕДЕЛЕНИЕ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0219" y="-2278168"/>
            <a:ext cx="11651225" cy="5545393"/>
          </a:xfrm>
        </p:spPr>
        <p:txBody>
          <a:bodyPr>
            <a:no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Квадратным уравнением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называют уравнение вида 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ах</a:t>
            </a:r>
            <a:r>
              <a:rPr lang="ru-RU" sz="2400" baseline="30000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2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 +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b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х + с = </a:t>
            </a:r>
            <a:r>
              <a:rPr lang="ru-RU" sz="2400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0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где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  <a:ea typeface="+mn-ea"/>
                <a:cs typeface="+mn-cs"/>
              </a:rPr>
              <a:t>х </a:t>
            </a:r>
            <a:r>
              <a:rPr lang="ru-RU" sz="2400" i="1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– переменная,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коэффициенты 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а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b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, 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с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–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 любые действительные числа, причем</a:t>
            </a:r>
            <a:r>
              <a:rPr lang="en-US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Bookman Old Style"/>
                <a:ea typeface="+mn-ea"/>
                <a:cs typeface="+mn-cs"/>
              </a:rPr>
              <a:t>≠ 0</a:t>
            </a:r>
            <a:r>
              <a:rPr lang="en-US" sz="2400" i="1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>.</a:t>
            </a:r>
            <a:r>
              <a:rPr lang="ru-RU" sz="2400" i="1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</a:br>
            <a: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Bookman Old Style"/>
                <a:ea typeface="+mn-ea"/>
                <a:cs typeface="+mn-cs"/>
              </a:rPr>
            </a:b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1561" y="1907274"/>
            <a:ext cx="4188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3200" i="1" dirty="0">
                <a:solidFill>
                  <a:srgbClr val="FF0000"/>
                </a:solidFill>
                <a:latin typeface="Bookman Old Style"/>
              </a:rPr>
              <a:t>а</a:t>
            </a:r>
            <a:r>
              <a:rPr lang="ru-RU" sz="3200" i="1" dirty="0">
                <a:solidFill>
                  <a:srgbClr val="002060"/>
                </a:solidFill>
                <a:latin typeface="Bookman Old Style"/>
              </a:rPr>
              <a:t>х</a:t>
            </a:r>
            <a:r>
              <a:rPr lang="ru-RU" sz="3200" baseline="30000" dirty="0">
                <a:solidFill>
                  <a:srgbClr val="002060"/>
                </a:solidFill>
                <a:latin typeface="Bookman Old Style"/>
              </a:rPr>
              <a:t>2</a:t>
            </a:r>
            <a:r>
              <a:rPr lang="ru-RU" sz="3200" i="1" dirty="0">
                <a:solidFill>
                  <a:srgbClr val="002060"/>
                </a:solidFill>
                <a:latin typeface="Bookman Old Style"/>
              </a:rPr>
              <a:t> + </a:t>
            </a:r>
            <a:r>
              <a:rPr lang="en-US" sz="3200" i="1" dirty="0">
                <a:solidFill>
                  <a:srgbClr val="00B0F0"/>
                </a:solidFill>
                <a:latin typeface="Bookman Old Style"/>
              </a:rPr>
              <a:t>b</a:t>
            </a:r>
            <a:r>
              <a:rPr lang="ru-RU" sz="3200" i="1" dirty="0">
                <a:solidFill>
                  <a:srgbClr val="002060"/>
                </a:solidFill>
                <a:latin typeface="Bookman Old Style"/>
              </a:rPr>
              <a:t>х +</a:t>
            </a:r>
            <a:r>
              <a:rPr lang="ru-RU" sz="3200" i="1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3200" i="1" dirty="0">
                <a:solidFill>
                  <a:srgbClr val="00B050"/>
                </a:solidFill>
                <a:latin typeface="Bookman Old Style"/>
              </a:rPr>
              <a:t>с</a:t>
            </a:r>
            <a:r>
              <a:rPr lang="ru-RU" sz="3200" i="1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3200" i="1" dirty="0">
                <a:solidFill>
                  <a:srgbClr val="002060"/>
                </a:solidFill>
                <a:latin typeface="Bookman Old Style"/>
              </a:rPr>
              <a:t>= 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0219" y="2866327"/>
            <a:ext cx="5825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п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ервый (старший) 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коэффициент</a:t>
            </a:r>
            <a:endParaRPr lang="ru-RU" sz="2400" dirty="0">
              <a:solidFill>
                <a:srgbClr val="FF0000"/>
              </a:solidFill>
              <a:latin typeface="Bookman Old Styl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8550" y="3550709"/>
            <a:ext cx="5178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i="1" dirty="0">
                <a:solidFill>
                  <a:srgbClr val="00B0F0"/>
                </a:solidFill>
                <a:latin typeface="Bookman Old Style"/>
              </a:rPr>
              <a:t>второй </a:t>
            </a:r>
            <a:r>
              <a:rPr lang="ru-RU" sz="2400" i="1" dirty="0" smtClean="0">
                <a:solidFill>
                  <a:srgbClr val="00B0F0"/>
                </a:solidFill>
                <a:latin typeface="Bookman Old Style"/>
              </a:rPr>
              <a:t>(средний) коэффициент</a:t>
            </a:r>
            <a:endParaRPr lang="ru-RU" sz="2400" dirty="0">
              <a:solidFill>
                <a:srgbClr val="00B0F0"/>
              </a:solidFill>
              <a:latin typeface="Bookman Old Styl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96683" y="2805560"/>
            <a:ext cx="2606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i="1" dirty="0">
                <a:solidFill>
                  <a:srgbClr val="00B050"/>
                </a:solidFill>
                <a:latin typeface="Bookman Old Style"/>
              </a:rPr>
              <a:t>свободный член</a:t>
            </a:r>
            <a:endParaRPr lang="ru-RU" sz="2400" dirty="0">
              <a:solidFill>
                <a:srgbClr val="00B050"/>
              </a:solidFill>
              <a:latin typeface="Bookman Old Style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44779" y="2385764"/>
            <a:ext cx="947397" cy="351478"/>
          </a:xfrm>
          <a:prstGeom prst="straightConnector1">
            <a:avLst/>
          </a:prstGeom>
          <a:noFill/>
          <a:ln w="22225" cap="flat" cmpd="sng" algn="ctr">
            <a:solidFill>
              <a:srgbClr val="002060"/>
            </a:solidFill>
            <a:prstDash val="solid"/>
            <a:tailEnd type="stealth" w="med" len="lg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 flipH="1" flipV="1">
            <a:off x="5894165" y="2385764"/>
            <a:ext cx="211667" cy="1070832"/>
          </a:xfrm>
          <a:prstGeom prst="straightConnector1">
            <a:avLst/>
          </a:prstGeom>
          <a:noFill/>
          <a:ln w="22225" cap="flat" cmpd="sng" algn="ctr">
            <a:solidFill>
              <a:srgbClr val="002060"/>
            </a:solidFill>
            <a:prstDash val="solid"/>
            <a:tailEnd type="stealth" w="med" len="lg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 flipH="1" flipV="1">
            <a:off x="6830592" y="2352012"/>
            <a:ext cx="1369511" cy="351478"/>
          </a:xfrm>
          <a:prstGeom prst="straightConnector1">
            <a:avLst/>
          </a:prstGeom>
          <a:noFill/>
          <a:ln w="22225" cap="flat" cmpd="sng" algn="ctr">
            <a:solidFill>
              <a:srgbClr val="002060"/>
            </a:solidFill>
            <a:prstDash val="solid"/>
            <a:tailEnd type="stealth" w="med" len="lg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1666567" y="4559095"/>
            <a:ext cx="9940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Например: 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2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 -11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х + 30=0;     5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- 9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 +4=0;      -х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– 8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+1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=0</a:t>
            </a:r>
            <a:endParaRPr lang="ru-RU" sz="2400" baseline="30000" dirty="0">
              <a:solidFill>
                <a:srgbClr val="FF000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1719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11262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ОПРЕДЕЛЕНИЕ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734232"/>
            <a:ext cx="11651225" cy="1858297"/>
          </a:xfrm>
        </p:spPr>
        <p:txBody>
          <a:bodyPr>
            <a:no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endParaRPr lang="ru-RU" sz="6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17638" y="739021"/>
            <a:ext cx="99404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defTabSz="914400"/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Квадратное уравнение, в котором коэффициент при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2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равен 1, называют приведенным квадратным уравнением.</a:t>
            </a:r>
            <a:r>
              <a:rPr lang="ru-RU" sz="2400" dirty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Bookman Old Style"/>
              </a:rPr>
              <a:t>Квадратное </a:t>
            </a:r>
            <a:r>
              <a:rPr lang="ru-RU" sz="2400" dirty="0">
                <a:solidFill>
                  <a:prstClr val="black"/>
                </a:solidFill>
                <a:latin typeface="Bookman Old Style"/>
              </a:rPr>
              <a:t>уравнение называют </a:t>
            </a:r>
            <a:r>
              <a:rPr lang="ru-RU" sz="2400" dirty="0" err="1">
                <a:solidFill>
                  <a:srgbClr val="C00000"/>
                </a:solidFill>
                <a:latin typeface="Bookman Old Style"/>
              </a:rPr>
              <a:t>неприведённым</a:t>
            </a:r>
            <a:r>
              <a:rPr lang="ru-RU" sz="2400" dirty="0">
                <a:solidFill>
                  <a:prstClr val="black"/>
                </a:solidFill>
                <a:latin typeface="Bookman Old Style"/>
              </a:rPr>
              <a:t>, если старший коэффициент отличен от </a:t>
            </a:r>
            <a:r>
              <a:rPr lang="ru-RU" sz="2400" dirty="0">
                <a:solidFill>
                  <a:srgbClr val="C00000"/>
                </a:solidFill>
                <a:latin typeface="Bookman Old Style"/>
              </a:rPr>
              <a:t>1</a:t>
            </a:r>
            <a:r>
              <a:rPr lang="ru-RU" sz="2400" dirty="0" smtClean="0">
                <a:solidFill>
                  <a:prstClr val="black"/>
                </a:solidFill>
                <a:latin typeface="Bookman Old Style"/>
              </a:rPr>
              <a:t>.</a:t>
            </a:r>
          </a:p>
          <a:p>
            <a:pPr lvl="0" indent="177800" algn="just" defTabSz="914400"/>
            <a:endParaRPr lang="ru-RU" sz="2400" i="1" dirty="0" smtClean="0">
              <a:solidFill>
                <a:prstClr val="black"/>
              </a:solidFill>
              <a:latin typeface="Bookman Old Style"/>
            </a:endParaRPr>
          </a:p>
          <a:p>
            <a:pPr algn="ctr" defTabSz="914400"/>
            <a:r>
              <a:rPr lang="ru-RU" sz="2400" i="1" dirty="0" smtClean="0">
                <a:solidFill>
                  <a:srgbClr val="002060"/>
                </a:solidFill>
                <a:latin typeface="Bookman Old Style"/>
              </a:rPr>
              <a:t>Приведенные                                        </a:t>
            </a:r>
            <a:r>
              <a:rPr lang="ru-RU" sz="2400" i="1" dirty="0" err="1" smtClean="0">
                <a:solidFill>
                  <a:srgbClr val="002060"/>
                </a:solidFill>
                <a:latin typeface="Bookman Old Style"/>
              </a:rPr>
              <a:t>Неприведенные</a:t>
            </a:r>
            <a:r>
              <a:rPr lang="ru-RU" sz="2400" i="1" dirty="0" smtClean="0">
                <a:solidFill>
                  <a:srgbClr val="002060"/>
                </a:solidFill>
                <a:latin typeface="Bookman Old Style"/>
              </a:rPr>
              <a:t> </a:t>
            </a:r>
          </a:p>
          <a:p>
            <a:pPr algn="just" defTabSz="914400"/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        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2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 -11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х +30=0                                        3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-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7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 +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4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=0</a:t>
            </a:r>
            <a:endParaRPr lang="ru-RU" sz="2400" i="1" dirty="0" smtClean="0">
              <a:solidFill>
                <a:srgbClr val="FF0000"/>
              </a:solidFill>
              <a:latin typeface="Bookman Old Style"/>
              <a:ea typeface="+mj-ea"/>
              <a:cs typeface="+mj-cs"/>
            </a:endParaRPr>
          </a:p>
          <a:p>
            <a:pPr lvl="0" algn="just" defTabSz="914400"/>
            <a:r>
              <a:rPr lang="ru-RU" sz="2400" i="1" dirty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      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- 6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х=0                                                -2х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+3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 +5=0</a:t>
            </a:r>
            <a:endParaRPr lang="ru-RU" sz="2400" i="1" dirty="0">
              <a:solidFill>
                <a:srgbClr val="FF0000"/>
              </a:solidFill>
              <a:latin typeface="Bookman Old Style"/>
            </a:endParaRPr>
          </a:p>
          <a:p>
            <a:pPr lvl="0" algn="just" defTabSz="914400"/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       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 -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8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=0                                                  9х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 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-30х 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+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25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=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0</a:t>
            </a:r>
            <a:endParaRPr lang="ru-RU" sz="2400" i="1" dirty="0" smtClean="0">
              <a:solidFill>
                <a:srgbClr val="FF0000"/>
              </a:solidFill>
              <a:latin typeface="Bookman Old Style"/>
            </a:endParaRPr>
          </a:p>
          <a:p>
            <a:pPr lvl="0" algn="just" defTabSz="914400"/>
            <a:r>
              <a:rPr lang="ru-RU" sz="2800" i="1" dirty="0" smtClean="0">
                <a:solidFill>
                  <a:srgbClr val="FF0000"/>
                </a:solidFill>
                <a:latin typeface="Bookman Old Style"/>
              </a:rPr>
              <a:t>      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 + 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4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х + 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 =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0                                      6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 - 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х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=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0</a:t>
            </a:r>
            <a:endParaRPr lang="ru-RU" sz="2400" dirty="0">
              <a:solidFill>
                <a:srgbClr val="FF0000"/>
              </a:solidFill>
              <a:latin typeface="Bookman Old Style"/>
            </a:endParaRPr>
          </a:p>
          <a:p>
            <a:pPr algn="just" defTabSz="914400"/>
            <a:endParaRPr lang="ru-RU" sz="2400" baseline="30000" dirty="0">
              <a:solidFill>
                <a:srgbClr val="FF000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444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13579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ОПРЕДЕЛЕНИЕ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6282813"/>
            <a:ext cx="11651225" cy="309716"/>
          </a:xfrm>
        </p:spPr>
        <p:txBody>
          <a:bodyPr>
            <a:no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endParaRPr lang="ru-RU" sz="6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1161" y="739021"/>
            <a:ext cx="108400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3200" dirty="0">
                <a:solidFill>
                  <a:schemeClr val="accent5"/>
                </a:solidFill>
                <a:latin typeface="Bookman Old Style"/>
              </a:rPr>
              <a:t>ах</a:t>
            </a:r>
            <a:r>
              <a:rPr lang="ru-RU" sz="3200" baseline="30000" dirty="0">
                <a:solidFill>
                  <a:schemeClr val="accent5"/>
                </a:solidFill>
                <a:latin typeface="Bookman Old Style"/>
              </a:rPr>
              <a:t>2</a:t>
            </a:r>
            <a:r>
              <a:rPr lang="ru-RU" sz="3200" dirty="0">
                <a:solidFill>
                  <a:schemeClr val="accent5"/>
                </a:solidFill>
                <a:latin typeface="Bookman Old Style"/>
              </a:rPr>
              <a:t> + </a:t>
            </a:r>
            <a:r>
              <a:rPr lang="en-US" sz="3200" dirty="0">
                <a:solidFill>
                  <a:schemeClr val="accent5"/>
                </a:solidFill>
                <a:latin typeface="Bookman Old Style"/>
              </a:rPr>
              <a:t>b</a:t>
            </a:r>
            <a:r>
              <a:rPr lang="ru-RU" sz="3200" dirty="0">
                <a:solidFill>
                  <a:schemeClr val="accent5"/>
                </a:solidFill>
                <a:latin typeface="Bookman Old Style"/>
              </a:rPr>
              <a:t>х + с = </a:t>
            </a:r>
            <a:r>
              <a:rPr lang="ru-RU" sz="3200" dirty="0" smtClean="0">
                <a:solidFill>
                  <a:schemeClr val="accent5"/>
                </a:solidFill>
                <a:latin typeface="Bookman Old Style"/>
              </a:rPr>
              <a:t>0</a:t>
            </a:r>
            <a:endParaRPr lang="ru-RU" sz="2400" dirty="0" smtClean="0">
              <a:solidFill>
                <a:schemeClr val="accent5"/>
              </a:solidFill>
              <a:latin typeface="Bookman Old Style"/>
            </a:endParaRPr>
          </a:p>
          <a:p>
            <a:pPr lvl="0" defTabSz="914400"/>
            <a:r>
              <a:rPr lang="ru-RU" sz="2800" dirty="0" smtClean="0">
                <a:solidFill>
                  <a:srgbClr val="002060"/>
                </a:solidFill>
                <a:latin typeface="Bookman Old Style"/>
              </a:rPr>
              <a:t>Если </a:t>
            </a:r>
            <a:r>
              <a:rPr lang="en-US" sz="2800" dirty="0">
                <a:solidFill>
                  <a:srgbClr val="C00000"/>
                </a:solidFill>
                <a:latin typeface="Bookman Old Style"/>
              </a:rPr>
              <a:t>b ≠ 0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и </a:t>
            </a:r>
            <a:r>
              <a:rPr lang="en-US" sz="2800" dirty="0">
                <a:solidFill>
                  <a:srgbClr val="C00000"/>
                </a:solidFill>
                <a:latin typeface="Bookman Old Style"/>
              </a:rPr>
              <a:t>c ≠ 0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то </a:t>
            </a:r>
            <a:r>
              <a:rPr lang="ru-RU" sz="2800" dirty="0" smtClean="0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2800" baseline="30000" dirty="0" smtClean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en-US" sz="2800" dirty="0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х + с = 0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– полное квадратное уравнение </a:t>
            </a:r>
            <a:endParaRPr lang="ru-RU" sz="2800" dirty="0" smtClean="0">
              <a:solidFill>
                <a:srgbClr val="002060"/>
              </a:solidFill>
              <a:latin typeface="Bookman Old Style"/>
            </a:endParaRPr>
          </a:p>
          <a:p>
            <a:pPr lvl="0" defTabSz="914400"/>
            <a:r>
              <a:rPr lang="ru-RU" sz="2800" dirty="0">
                <a:solidFill>
                  <a:srgbClr val="002060"/>
                </a:solidFill>
                <a:latin typeface="Bookman Old Style"/>
              </a:rPr>
              <a:t>Если </a:t>
            </a:r>
            <a:r>
              <a:rPr lang="en-US" sz="2800" dirty="0">
                <a:solidFill>
                  <a:srgbClr val="C00000"/>
                </a:solidFill>
                <a:latin typeface="Bookman Old Style"/>
              </a:rPr>
              <a:t>b 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=</a:t>
            </a:r>
            <a:r>
              <a:rPr lang="en-US" sz="2800" dirty="0">
                <a:solidFill>
                  <a:srgbClr val="C00000"/>
                </a:solidFill>
                <a:latin typeface="Bookman Old Style"/>
              </a:rPr>
              <a:t> 0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или </a:t>
            </a:r>
            <a:r>
              <a:rPr lang="en-US" sz="2800" dirty="0">
                <a:solidFill>
                  <a:srgbClr val="C00000"/>
                </a:solidFill>
                <a:latin typeface="Bookman Old Style"/>
              </a:rPr>
              <a:t>c 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=</a:t>
            </a:r>
            <a:r>
              <a:rPr lang="en-US" sz="2800" dirty="0">
                <a:solidFill>
                  <a:srgbClr val="C00000"/>
                </a:solidFill>
                <a:latin typeface="Bookman Old Style"/>
              </a:rPr>
              <a:t> 0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то </a:t>
            </a:r>
            <a:r>
              <a:rPr lang="ru-RU" sz="2800" dirty="0" smtClean="0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2800" baseline="30000" dirty="0" smtClean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en-US" sz="2800" dirty="0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х + с = 0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– неполное квадратное уравнение </a:t>
            </a:r>
            <a:endParaRPr lang="ru-RU" sz="2800" dirty="0" smtClean="0">
              <a:solidFill>
                <a:srgbClr val="002060"/>
              </a:solidFill>
              <a:latin typeface="Bookman Old Style"/>
            </a:endParaRPr>
          </a:p>
          <a:p>
            <a:pPr lvl="0" defTabSz="914400"/>
            <a:endParaRPr lang="ru-RU" sz="2800" dirty="0">
              <a:solidFill>
                <a:srgbClr val="002060"/>
              </a:solidFill>
              <a:latin typeface="Bookman Old Style"/>
            </a:endParaRPr>
          </a:p>
          <a:p>
            <a:pPr lvl="0" defTabSz="914400"/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полное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 квадратное </a:t>
            </a:r>
            <a:r>
              <a:rPr lang="ru-RU" sz="2400" i="1" dirty="0" smtClean="0">
                <a:solidFill>
                  <a:srgbClr val="002060"/>
                </a:solidFill>
                <a:latin typeface="Bookman Old Style"/>
              </a:rPr>
              <a:t>уравнение</a:t>
            </a:r>
            <a:r>
              <a:rPr lang="ru-RU" sz="2400" i="1" dirty="0" smtClean="0">
                <a:solidFill>
                  <a:srgbClr val="002060"/>
                </a:solidFill>
                <a:latin typeface="Bookman Old Style"/>
              </a:rPr>
              <a:t>       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неполное</a:t>
            </a:r>
            <a:r>
              <a:rPr lang="ru-RU" sz="2400" i="1" dirty="0" smtClean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Bookman Old Style"/>
              </a:rPr>
              <a:t>квадратное уравнение </a:t>
            </a:r>
            <a:endParaRPr lang="ru-RU" sz="2400" i="1" dirty="0" smtClean="0">
              <a:solidFill>
                <a:srgbClr val="002060"/>
              </a:solidFill>
              <a:latin typeface="Bookman Old Style"/>
            </a:endParaRPr>
          </a:p>
          <a:p>
            <a:pPr lvl="0" defTabSz="914400"/>
            <a:r>
              <a:rPr lang="ru-RU" sz="2400" i="1" dirty="0" smtClean="0">
                <a:solidFill>
                  <a:srgbClr val="7030A0"/>
                </a:solidFill>
                <a:latin typeface="Bookman Old Style"/>
              </a:rPr>
              <a:t>           х</a:t>
            </a:r>
            <a:r>
              <a:rPr lang="ru-RU" sz="2400" baseline="30000" dirty="0" smtClean="0">
                <a:solidFill>
                  <a:srgbClr val="7030A0"/>
                </a:solidFill>
                <a:latin typeface="Bookman Old Style"/>
              </a:rPr>
              <a:t> </a:t>
            </a:r>
            <a:r>
              <a:rPr lang="ru-RU" sz="2400" baseline="30000" dirty="0" smtClean="0">
                <a:solidFill>
                  <a:srgbClr val="7030A0"/>
                </a:solidFill>
                <a:latin typeface="Bookman Old Style"/>
              </a:rPr>
              <a:t>2</a:t>
            </a:r>
            <a:r>
              <a:rPr lang="ru-RU" sz="2400" dirty="0" smtClean="0">
                <a:solidFill>
                  <a:srgbClr val="7030A0"/>
                </a:solidFill>
                <a:latin typeface="Bookman Old Style"/>
              </a:rPr>
              <a:t> -11</a:t>
            </a:r>
            <a:r>
              <a:rPr lang="ru-RU" sz="2400" i="1" dirty="0" smtClean="0">
                <a:solidFill>
                  <a:srgbClr val="7030A0"/>
                </a:solidFill>
                <a:latin typeface="Bookman Old Style"/>
                <a:ea typeface="+mj-ea"/>
                <a:cs typeface="+mj-cs"/>
              </a:rPr>
              <a:t>х +30=0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  <a:ea typeface="+mj-ea"/>
                <a:cs typeface="+mj-cs"/>
              </a:rPr>
              <a:t>                                       </a:t>
            </a:r>
            <a:r>
              <a:rPr lang="ru-RU" sz="2400" i="1" dirty="0" smtClean="0">
                <a:solidFill>
                  <a:srgbClr val="00B050"/>
                </a:solidFill>
                <a:latin typeface="Bookman Old Style"/>
              </a:rPr>
              <a:t>х</a:t>
            </a:r>
            <a:r>
              <a:rPr lang="ru-RU" sz="2400" baseline="30000" dirty="0" smtClean="0">
                <a:solidFill>
                  <a:srgbClr val="00B05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00B05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00B050"/>
                </a:solidFill>
                <a:latin typeface="Bookman Old Style"/>
              </a:rPr>
              <a:t> - 6</a:t>
            </a:r>
            <a:r>
              <a:rPr lang="ru-RU" sz="2400" i="1" dirty="0">
                <a:solidFill>
                  <a:srgbClr val="00B050"/>
                </a:solidFill>
                <a:latin typeface="Bookman Old Style"/>
              </a:rPr>
              <a:t>х=0</a:t>
            </a:r>
            <a:endParaRPr lang="ru-RU" sz="2400" i="1" dirty="0" smtClean="0">
              <a:solidFill>
                <a:srgbClr val="00B050"/>
              </a:solidFill>
              <a:latin typeface="Bookman Old Style"/>
              <a:ea typeface="+mj-ea"/>
              <a:cs typeface="+mj-cs"/>
            </a:endParaRPr>
          </a:p>
          <a:p>
            <a:pPr lvl="0" defTabSz="914400"/>
            <a:r>
              <a:rPr lang="ru-RU" sz="2400" i="1" dirty="0" smtClean="0">
                <a:latin typeface="Bookman Old Style"/>
              </a:rPr>
              <a:t>           3х</a:t>
            </a:r>
            <a:r>
              <a:rPr lang="ru-RU" sz="2400" baseline="30000" dirty="0" smtClean="0">
                <a:latin typeface="Bookman Old Style"/>
              </a:rPr>
              <a:t> </a:t>
            </a:r>
            <a:r>
              <a:rPr lang="ru-RU" sz="2400" baseline="30000" dirty="0">
                <a:latin typeface="Bookman Old Style"/>
              </a:rPr>
              <a:t>2</a:t>
            </a:r>
            <a:r>
              <a:rPr lang="ru-RU" sz="2400" dirty="0">
                <a:latin typeface="Bookman Old Style"/>
              </a:rPr>
              <a:t> -7</a:t>
            </a:r>
            <a:r>
              <a:rPr lang="ru-RU" sz="2400" i="1" dirty="0">
                <a:latin typeface="Bookman Old Style"/>
              </a:rPr>
              <a:t>х +</a:t>
            </a:r>
            <a:r>
              <a:rPr lang="ru-RU" sz="2400" i="1" dirty="0" smtClean="0">
                <a:latin typeface="Bookman Old Style"/>
              </a:rPr>
              <a:t>4=0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                                          </a:t>
            </a:r>
            <a:r>
              <a:rPr lang="ru-RU" sz="2400" i="1" dirty="0" smtClean="0">
                <a:solidFill>
                  <a:schemeClr val="accent2"/>
                </a:solidFill>
                <a:latin typeface="Bookman Old Style"/>
              </a:rPr>
              <a:t>х</a:t>
            </a:r>
            <a:r>
              <a:rPr lang="ru-RU" sz="2400" baseline="30000" dirty="0" smtClean="0">
                <a:solidFill>
                  <a:schemeClr val="accent2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chemeClr val="accent2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chemeClr val="accent2"/>
                </a:solidFill>
                <a:latin typeface="Bookman Old Style"/>
              </a:rPr>
              <a:t> - 8</a:t>
            </a:r>
            <a:r>
              <a:rPr lang="ru-RU" sz="2400" i="1" dirty="0">
                <a:solidFill>
                  <a:schemeClr val="accent2"/>
                </a:solidFill>
                <a:latin typeface="Bookman Old Style"/>
              </a:rPr>
              <a:t>=0 </a:t>
            </a:r>
          </a:p>
          <a:p>
            <a:pPr lvl="0" algn="just" defTabSz="914400"/>
            <a:r>
              <a:rPr lang="ru-RU" sz="2400" i="1" dirty="0" smtClean="0">
                <a:solidFill>
                  <a:srgbClr val="FFC000"/>
                </a:solidFill>
                <a:latin typeface="Bookman Old Style"/>
              </a:rPr>
              <a:t>           -</a:t>
            </a:r>
            <a:r>
              <a:rPr lang="ru-RU" sz="2400" i="1" dirty="0" smtClean="0">
                <a:solidFill>
                  <a:srgbClr val="FFC000"/>
                </a:solidFill>
                <a:latin typeface="Bookman Old Style"/>
              </a:rPr>
              <a:t>2х</a:t>
            </a:r>
            <a:r>
              <a:rPr lang="ru-RU" sz="2400" baseline="30000" dirty="0" smtClean="0">
                <a:solidFill>
                  <a:srgbClr val="FFC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C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C000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Bookman Old Style"/>
              </a:rPr>
              <a:t>+3</a:t>
            </a:r>
            <a:r>
              <a:rPr lang="ru-RU" sz="2400" i="1" dirty="0" smtClean="0">
                <a:solidFill>
                  <a:srgbClr val="FFC000"/>
                </a:solidFill>
                <a:latin typeface="Bookman Old Style"/>
              </a:rPr>
              <a:t>х +</a:t>
            </a:r>
            <a:r>
              <a:rPr lang="ru-RU" sz="2400" i="1" dirty="0" smtClean="0">
                <a:solidFill>
                  <a:srgbClr val="FFC000"/>
                </a:solidFill>
                <a:latin typeface="Bookman Old Style"/>
              </a:rPr>
              <a:t>5=0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Bookman Old Style"/>
              </a:rPr>
              <a:t>6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х</a:t>
            </a:r>
            <a:r>
              <a:rPr lang="ru-RU" sz="2400" baseline="30000" dirty="0" smtClean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400" baseline="30000" dirty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Bookman Old Style"/>
              </a:rPr>
              <a:t> - </a:t>
            </a:r>
            <a:r>
              <a:rPr lang="ru-RU" sz="2400" i="1" dirty="0">
                <a:solidFill>
                  <a:srgbClr val="FF0000"/>
                </a:solidFill>
                <a:latin typeface="Bookman Old Style"/>
              </a:rPr>
              <a:t>х =</a:t>
            </a:r>
            <a:r>
              <a:rPr lang="ru-RU" sz="2400" i="1" dirty="0" smtClean="0">
                <a:solidFill>
                  <a:srgbClr val="FF0000"/>
                </a:solidFill>
                <a:latin typeface="Bookman Old Style"/>
              </a:rPr>
              <a:t>0</a:t>
            </a:r>
            <a:endParaRPr lang="ru-RU" sz="2400" i="1" dirty="0">
              <a:solidFill>
                <a:srgbClr val="FF000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40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13579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ОПРЕДЕЛЕНИЕ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6282813"/>
            <a:ext cx="11651225" cy="309716"/>
          </a:xfrm>
        </p:spPr>
        <p:txBody>
          <a:bodyPr>
            <a:no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endParaRPr lang="ru-RU" sz="6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6916" y="739021"/>
            <a:ext cx="11164529" cy="458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defTabSz="914400"/>
            <a:r>
              <a:rPr lang="ru-RU" sz="2800" dirty="0">
                <a:solidFill>
                  <a:srgbClr val="002060"/>
                </a:solidFill>
                <a:latin typeface="Bookman Old Style"/>
              </a:rPr>
              <a:t>Корнем квадратного уравнения 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2800" baseline="30000" dirty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ru-RU" sz="2800" dirty="0" err="1">
                <a:solidFill>
                  <a:srgbClr val="C00000"/>
                </a:solidFill>
                <a:latin typeface="Bookman Old Style"/>
              </a:rPr>
              <a:t>bх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 + с = 0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называют всякое значение переменной 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х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, при котором квадратный трёхчлен 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2800" baseline="30000" dirty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ru-RU" sz="2800" dirty="0" err="1">
                <a:solidFill>
                  <a:srgbClr val="C00000"/>
                </a:solidFill>
                <a:latin typeface="Bookman Old Style"/>
              </a:rPr>
              <a:t>bх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 + с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обращается в</a:t>
            </a:r>
            <a:r>
              <a:rPr lang="ru-RU" sz="2800" dirty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нуль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; такое значение переменной 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х</a:t>
            </a:r>
            <a:r>
              <a:rPr lang="ru-RU" sz="2800" dirty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называют также </a:t>
            </a:r>
            <a:r>
              <a:rPr lang="ru-RU" sz="2800" dirty="0">
                <a:solidFill>
                  <a:srgbClr val="C00000"/>
                </a:solidFill>
                <a:latin typeface="Bookman Old Style"/>
              </a:rPr>
              <a:t>корнем квадратного трёхчлена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.</a:t>
            </a:r>
          </a:p>
          <a:p>
            <a:pPr lvl="0" algn="just" defTabSz="914400">
              <a:lnSpc>
                <a:spcPct val="114000"/>
              </a:lnSpc>
            </a:pPr>
            <a:r>
              <a:rPr lang="ru-RU" sz="2800" dirty="0">
                <a:solidFill>
                  <a:srgbClr val="C00000"/>
                </a:solidFill>
                <a:latin typeface="Bookman Old Style"/>
              </a:rPr>
              <a:t>Решить</a:t>
            </a:r>
            <a:r>
              <a:rPr lang="ru-RU" sz="2800" dirty="0">
                <a:solidFill>
                  <a:srgbClr val="002060"/>
                </a:solidFill>
                <a:latin typeface="Bookman Old Style"/>
              </a:rPr>
              <a:t> квадратное уравнение – значит найти все его корни или установить, что корней нет.</a:t>
            </a:r>
          </a:p>
          <a:p>
            <a:pPr lvl="0" defTabSz="914400"/>
            <a:r>
              <a:rPr lang="ru-RU" sz="2800" dirty="0" smtClean="0">
                <a:solidFill>
                  <a:srgbClr val="002060"/>
                </a:solidFill>
                <a:latin typeface="Bookman Old Style"/>
              </a:rPr>
              <a:t>             </a:t>
            </a:r>
            <a:r>
              <a:rPr lang="ru-RU" sz="2800" i="1" dirty="0" smtClean="0">
                <a:solidFill>
                  <a:srgbClr val="7030A0"/>
                </a:solidFill>
                <a:latin typeface="Bookman Old Style"/>
              </a:rPr>
              <a:t>х</a:t>
            </a:r>
            <a:r>
              <a:rPr lang="ru-RU" sz="2800" baseline="30000" dirty="0" smtClean="0">
                <a:solidFill>
                  <a:srgbClr val="7030A0"/>
                </a:solidFill>
                <a:latin typeface="Bookman Old Style"/>
              </a:rPr>
              <a:t> </a:t>
            </a:r>
            <a:r>
              <a:rPr lang="ru-RU" sz="2800" baseline="30000" dirty="0" smtClean="0">
                <a:solidFill>
                  <a:srgbClr val="7030A0"/>
                </a:solidFill>
                <a:latin typeface="Bookman Old Style"/>
              </a:rPr>
              <a:t>2</a:t>
            </a:r>
            <a:r>
              <a:rPr lang="ru-RU" sz="2800" dirty="0" smtClean="0">
                <a:solidFill>
                  <a:srgbClr val="7030A0"/>
                </a:solidFill>
                <a:latin typeface="Bookman Old Style"/>
              </a:rPr>
              <a:t> -11</a:t>
            </a:r>
            <a:r>
              <a:rPr lang="ru-RU" sz="2800" i="1" dirty="0" smtClean="0">
                <a:solidFill>
                  <a:srgbClr val="7030A0"/>
                </a:solidFill>
                <a:latin typeface="Bookman Old Style"/>
                <a:ea typeface="+mj-ea"/>
                <a:cs typeface="+mj-cs"/>
              </a:rPr>
              <a:t>х +</a:t>
            </a:r>
            <a:r>
              <a:rPr lang="ru-RU" sz="2800" i="1" dirty="0" smtClean="0">
                <a:solidFill>
                  <a:srgbClr val="7030A0"/>
                </a:solidFill>
                <a:latin typeface="Bookman Old Style"/>
                <a:ea typeface="+mj-ea"/>
                <a:cs typeface="+mj-cs"/>
              </a:rPr>
              <a:t>30=0           </a:t>
            </a:r>
            <a:r>
              <a:rPr lang="ru-RU" sz="3200" i="1" dirty="0" smtClean="0">
                <a:solidFill>
                  <a:srgbClr val="002060"/>
                </a:solidFill>
                <a:latin typeface="Bookman Old Style"/>
              </a:rPr>
              <a:t>х = 6 , </a:t>
            </a:r>
            <a:r>
              <a:rPr lang="ru-RU" sz="3200" i="1" dirty="0">
                <a:solidFill>
                  <a:srgbClr val="002060"/>
                </a:solidFill>
                <a:latin typeface="Bookman Old Style"/>
              </a:rPr>
              <a:t>х </a:t>
            </a:r>
            <a:r>
              <a:rPr lang="ru-RU" sz="3200" i="1" dirty="0" smtClean="0">
                <a:solidFill>
                  <a:srgbClr val="002060"/>
                </a:solidFill>
                <a:latin typeface="Bookman Old Style"/>
              </a:rPr>
              <a:t>= 5  </a:t>
            </a:r>
            <a:r>
              <a:rPr lang="ru-RU" sz="2800" i="1" dirty="0">
                <a:solidFill>
                  <a:srgbClr val="C00000"/>
                </a:solidFill>
                <a:latin typeface="Bookman Old Style"/>
              </a:rPr>
              <a:t>← </a:t>
            </a:r>
            <a:r>
              <a:rPr lang="ru-RU" sz="2800" i="1" dirty="0" smtClean="0">
                <a:solidFill>
                  <a:srgbClr val="C00000"/>
                </a:solidFill>
                <a:latin typeface="Bookman Old Style"/>
              </a:rPr>
              <a:t>корни, т.к.</a:t>
            </a:r>
          </a:p>
          <a:p>
            <a:pPr lvl="0" defTabSz="914400"/>
            <a:r>
              <a:rPr lang="ru-RU" sz="2800" i="1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Bookman Old Style"/>
              </a:rPr>
              <a:t>               </a:t>
            </a:r>
            <a:r>
              <a:rPr lang="ru-RU" sz="2800" i="1" dirty="0" smtClean="0">
                <a:solidFill>
                  <a:srgbClr val="FF0000"/>
                </a:solidFill>
                <a:latin typeface="Bookman Old Style"/>
              </a:rPr>
              <a:t>6</a:t>
            </a:r>
            <a:r>
              <a:rPr lang="ru-RU" sz="2800" baseline="30000" dirty="0">
                <a:solidFill>
                  <a:srgbClr val="FF0000"/>
                </a:solidFill>
                <a:latin typeface="Bookman Old Style"/>
              </a:rPr>
              <a:t> </a:t>
            </a:r>
            <a:r>
              <a:rPr lang="ru-RU" sz="2800" baseline="30000" dirty="0" smtClean="0">
                <a:solidFill>
                  <a:srgbClr val="FF0000"/>
                </a:solidFill>
                <a:latin typeface="Bookman Old Style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Bookman Old Style"/>
              </a:rPr>
              <a:t> -11</a:t>
            </a:r>
            <a:r>
              <a:rPr lang="ru-RU" sz="3200" dirty="0" smtClean="0">
                <a:solidFill>
                  <a:srgbClr val="FF0000"/>
                </a:solidFill>
                <a:latin typeface="Bookman Old Style"/>
              </a:rPr>
              <a:t>·6+30=0  и  </a:t>
            </a:r>
            <a:r>
              <a:rPr lang="ru-RU" sz="3200" i="1" dirty="0" smtClean="0">
                <a:solidFill>
                  <a:srgbClr val="00B050"/>
                </a:solidFill>
                <a:latin typeface="Bookman Old Style"/>
              </a:rPr>
              <a:t>5</a:t>
            </a:r>
            <a:r>
              <a:rPr lang="ru-RU" sz="2800" baseline="30000" dirty="0" smtClean="0">
                <a:solidFill>
                  <a:srgbClr val="00B050"/>
                </a:solidFill>
                <a:latin typeface="Bookman Old Style"/>
              </a:rPr>
              <a:t> 2</a:t>
            </a:r>
            <a:r>
              <a:rPr lang="ru-RU" sz="2800" dirty="0" smtClean="0">
                <a:solidFill>
                  <a:srgbClr val="00B050"/>
                </a:solidFill>
                <a:latin typeface="Bookman Old Style"/>
              </a:rPr>
              <a:t> -11</a:t>
            </a:r>
            <a:r>
              <a:rPr lang="ru-RU" sz="3200" dirty="0" smtClean="0">
                <a:solidFill>
                  <a:srgbClr val="00B050"/>
                </a:solidFill>
                <a:latin typeface="Bookman Old Style"/>
              </a:rPr>
              <a:t>·</a:t>
            </a:r>
            <a:r>
              <a:rPr lang="ru-RU" sz="3200" i="1" dirty="0">
                <a:solidFill>
                  <a:srgbClr val="00B050"/>
                </a:solidFill>
                <a:latin typeface="Bookman Old Style"/>
              </a:rPr>
              <a:t> 5 </a:t>
            </a:r>
            <a:r>
              <a:rPr lang="ru-RU" sz="3200" i="1" dirty="0" smtClean="0">
                <a:solidFill>
                  <a:srgbClr val="00B050"/>
                </a:solidFill>
                <a:latin typeface="Bookman Old Style"/>
              </a:rPr>
              <a:t>+30=0</a:t>
            </a:r>
            <a:endParaRPr lang="ru-RU" sz="2800" dirty="0">
              <a:solidFill>
                <a:srgbClr val="00B050"/>
              </a:solidFill>
              <a:latin typeface="Bookman Old Style"/>
            </a:endParaRPr>
          </a:p>
          <a:p>
            <a:pPr lvl="0" defTabSz="914400"/>
            <a:endParaRPr lang="ru-RU" sz="2400" i="1" dirty="0">
              <a:solidFill>
                <a:srgbClr val="FF000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4231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56314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Неполные квадратные уравнения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916" y="739021"/>
            <a:ext cx="11164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3200" i="1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1400" i="1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3200" baseline="3000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3200" i="1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en-US" sz="3200" i="1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3200" i="1">
                <a:solidFill>
                  <a:srgbClr val="C00000"/>
                </a:solidFill>
                <a:latin typeface="Bookman Old Style"/>
              </a:rPr>
              <a:t>х + с = </a:t>
            </a:r>
            <a:r>
              <a:rPr lang="ru-RU" sz="3200">
                <a:solidFill>
                  <a:srgbClr val="C00000"/>
                </a:solidFill>
                <a:latin typeface="Bookman Old Style"/>
              </a:rPr>
              <a:t>0</a:t>
            </a:r>
            <a:endParaRPr lang="ru-RU" sz="3200" dirty="0">
              <a:solidFill>
                <a:srgbClr val="C00000"/>
              </a:solidFill>
              <a:latin typeface="Bookman Old Styl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8799" y="1323796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/>
              </a:rPr>
              <a:t>)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/>
              </a:rPr>
              <a:t>Если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≠ 0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/>
              </a:rPr>
              <a:t>,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 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/>
              </a:rPr>
              <a:t>,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с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</a:rPr>
              <a:t> = 0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/>
              </a:rPr>
              <a:t>, то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4915" y="1302162"/>
            <a:ext cx="462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Bookman Old Style"/>
              </a:rPr>
              <a:t>) </a:t>
            </a:r>
            <a:r>
              <a:rPr lang="ru-RU" sz="2400" dirty="0">
                <a:solidFill>
                  <a:srgbClr val="002060"/>
                </a:solidFill>
                <a:latin typeface="Bookman Old Style"/>
              </a:rPr>
              <a:t>Если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Bookman Old Style"/>
              </a:rPr>
              <a:t>≠ 0</a:t>
            </a:r>
            <a:r>
              <a:rPr lang="ru-RU" sz="2400" dirty="0">
                <a:solidFill>
                  <a:srgbClr val="002060"/>
                </a:solidFill>
                <a:latin typeface="Bookman Old Style"/>
              </a:rPr>
              <a:t>,</a:t>
            </a:r>
            <a:r>
              <a:rPr lang="ru-RU" sz="2400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Bookman Old Style"/>
              </a:rPr>
              <a:t>b</a:t>
            </a:r>
            <a:r>
              <a:rPr lang="en-US" sz="2400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Bookman Old Style"/>
              </a:rPr>
              <a:t>= </a:t>
            </a:r>
            <a:r>
              <a:rPr lang="en-US" sz="2400" dirty="0">
                <a:solidFill>
                  <a:srgbClr val="C00000"/>
                </a:solidFill>
                <a:latin typeface="Bookman Old Style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Bookman Old Style"/>
              </a:rPr>
              <a:t>,</a:t>
            </a:r>
            <a:r>
              <a:rPr lang="en-US" sz="2400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400" i="1" dirty="0">
                <a:solidFill>
                  <a:srgbClr val="C00000"/>
                </a:solidFill>
                <a:latin typeface="Bookman Old Style"/>
              </a:rPr>
              <a:t>с</a:t>
            </a:r>
            <a:r>
              <a:rPr lang="ru-RU" sz="2400" dirty="0">
                <a:solidFill>
                  <a:srgbClr val="C00000"/>
                </a:solidFill>
                <a:latin typeface="Bookman Old Style"/>
              </a:rPr>
              <a:t> ≠ 0</a:t>
            </a:r>
            <a:r>
              <a:rPr lang="ru-RU" sz="2400" dirty="0">
                <a:solidFill>
                  <a:srgbClr val="002060"/>
                </a:solidFill>
                <a:latin typeface="Bookman Old Style"/>
              </a:rPr>
              <a:t>, то</a:t>
            </a:r>
            <a:r>
              <a:rPr lang="en-US" sz="2400" dirty="0">
                <a:solidFill>
                  <a:srgbClr val="002060"/>
                </a:solidFill>
                <a:latin typeface="Bookman Old Style"/>
              </a:rPr>
              <a:t> </a:t>
            </a:r>
            <a:endParaRPr lang="ru-RU" sz="2400" dirty="0">
              <a:solidFill>
                <a:srgbClr val="002060"/>
              </a:solidFill>
              <a:latin typeface="Bookman Old Style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48198"/>
              </p:ext>
            </p:extLst>
          </p:nvPr>
        </p:nvGraphicFramePr>
        <p:xfrm>
          <a:off x="1743030" y="1703000"/>
          <a:ext cx="2062886" cy="47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Уравнение" r:id="rId3" imgW="888614" imgH="203112" progId="Equation.3">
                  <p:embed/>
                </p:oleObj>
              </mc:Choice>
              <mc:Fallback>
                <p:oleObj name="Уравнение" r:id="rId3" imgW="888614" imgH="203112" progId="Equation.3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30" y="1703000"/>
                        <a:ext cx="2062886" cy="47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47991"/>
              </p:ext>
            </p:extLst>
          </p:nvPr>
        </p:nvGraphicFramePr>
        <p:xfrm>
          <a:off x="7556580" y="1703000"/>
          <a:ext cx="18573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Уравнение" r:id="rId5" imgW="799753" imgH="203112" progId="Equation.3">
                  <p:embed/>
                </p:oleObj>
              </mc:Choice>
              <mc:Fallback>
                <p:oleObj name="Уравнение" r:id="rId5" imgW="799753" imgH="203112" progId="Equation.3">
                  <p:embed/>
                  <p:pic>
                    <p:nvPicPr>
                      <p:cNvPr id="32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80" y="1703000"/>
                        <a:ext cx="185737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806031"/>
              </p:ext>
            </p:extLst>
          </p:nvPr>
        </p:nvGraphicFramePr>
        <p:xfrm>
          <a:off x="1713089" y="2237692"/>
          <a:ext cx="2122768" cy="50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Уравнение" r:id="rId7" imgW="914003" imgH="215806" progId="Equation.3">
                  <p:embed/>
                </p:oleObj>
              </mc:Choice>
              <mc:Fallback>
                <p:oleObj name="Уравнение" r:id="rId7" imgW="914003" imgH="215806" progId="Equation.3">
                  <p:embed/>
                  <p:pic>
                    <p:nvPicPr>
                      <p:cNvPr id="26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089" y="2237692"/>
                        <a:ext cx="2122768" cy="500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98528"/>
              </p:ext>
            </p:extLst>
          </p:nvPr>
        </p:nvGraphicFramePr>
        <p:xfrm>
          <a:off x="7586521" y="2143031"/>
          <a:ext cx="14732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Уравнение" r:id="rId9" imgW="634725" imgH="203112" progId="Equation.3">
                  <p:embed/>
                </p:oleObj>
              </mc:Choice>
              <mc:Fallback>
                <p:oleObj name="Уравнение" r:id="rId9" imgW="634725" imgH="203112" progId="Equation.3">
                  <p:embed/>
                  <p:pic>
                    <p:nvPicPr>
                      <p:cNvPr id="47" name="Объект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521" y="2143031"/>
                        <a:ext cx="1473200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138546"/>
              </p:ext>
            </p:extLst>
          </p:nvPr>
        </p:nvGraphicFramePr>
        <p:xfrm>
          <a:off x="645584" y="2695822"/>
          <a:ext cx="3627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Уравнение" r:id="rId11" imgW="1562100" imgH="203200" progId="Equation.3">
                  <p:embed/>
                </p:oleObj>
              </mc:Choice>
              <mc:Fallback>
                <p:oleObj name="Уравнение" r:id="rId11" imgW="1562100" imgH="203200" progId="Equation.3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84" y="2695822"/>
                        <a:ext cx="3627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602309"/>
              </p:ext>
            </p:extLst>
          </p:nvPr>
        </p:nvGraphicFramePr>
        <p:xfrm>
          <a:off x="7645037" y="2465145"/>
          <a:ext cx="14446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Уравнение" r:id="rId13" imgW="622030" imgH="393529" progId="Equation.3">
                  <p:embed/>
                </p:oleObj>
              </mc:Choice>
              <mc:Fallback>
                <p:oleObj name="Уравнение" r:id="rId13" imgW="622030" imgH="393529" progId="Equation.3">
                  <p:embed/>
                  <p:pic>
                    <p:nvPicPr>
                      <p:cNvPr id="48" name="Объект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037" y="2465145"/>
                        <a:ext cx="1444625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041138"/>
              </p:ext>
            </p:extLst>
          </p:nvPr>
        </p:nvGraphicFramePr>
        <p:xfrm>
          <a:off x="617009" y="2973387"/>
          <a:ext cx="33893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Уравнение" r:id="rId15" imgW="1459866" imgH="393529" progId="Equation.3">
                  <p:embed/>
                </p:oleObj>
              </mc:Choice>
              <mc:Fallback>
                <p:oleObj name="Уравнение" r:id="rId15" imgW="1459866" imgH="393529" progId="Equation.3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09" y="2973387"/>
                        <a:ext cx="3389313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130161"/>
              </p:ext>
            </p:extLst>
          </p:nvPr>
        </p:nvGraphicFramePr>
        <p:xfrm>
          <a:off x="7215267" y="3237600"/>
          <a:ext cx="253341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Уравнение" r:id="rId17" imgW="1205977" imgH="634725" progId="Equation.3">
                  <p:embed/>
                </p:oleObj>
              </mc:Choice>
              <mc:Fallback>
                <p:oleObj name="Уравнение" r:id="rId17" imgW="1205977" imgH="634725" progId="Equation.3">
                  <p:embed/>
                  <p:pic>
                    <p:nvPicPr>
                      <p:cNvPr id="5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67" y="3237600"/>
                        <a:ext cx="2533417" cy="1335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334009"/>
              </p:ext>
            </p:extLst>
          </p:nvPr>
        </p:nvGraphicFramePr>
        <p:xfrm>
          <a:off x="645584" y="3695808"/>
          <a:ext cx="283051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Уравнение" r:id="rId19" imgW="1218671" imgH="393529" progId="Equation.3">
                  <p:embed/>
                </p:oleObj>
              </mc:Choice>
              <mc:Fallback>
                <p:oleObj name="Уравнение" r:id="rId19" imgW="1218671" imgH="393529" progId="Equation.3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84" y="3695808"/>
                        <a:ext cx="2830512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7009"/>
              </p:ext>
            </p:extLst>
          </p:nvPr>
        </p:nvGraphicFramePr>
        <p:xfrm>
          <a:off x="7166102" y="4429332"/>
          <a:ext cx="2540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Уравнение" r:id="rId21" imgW="1205977" imgH="393529" progId="Equation.3">
                  <p:embed/>
                </p:oleObj>
              </mc:Choice>
              <mc:Fallback>
                <p:oleObj name="Уравнение" r:id="rId21" imgW="1205977" imgH="393529" progId="Equation.3">
                  <p:embed/>
                  <p:pic>
                    <p:nvPicPr>
                      <p:cNvPr id="49" name="Объект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102" y="4429332"/>
                        <a:ext cx="25400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13102"/>
              </p:ext>
            </p:extLst>
          </p:nvPr>
        </p:nvGraphicFramePr>
        <p:xfrm>
          <a:off x="7214252" y="5156543"/>
          <a:ext cx="36909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Уравнение" r:id="rId23" imgW="1752600" imgH="444500" progId="Equation.3">
                  <p:embed/>
                </p:oleObj>
              </mc:Choice>
              <mc:Fallback>
                <p:oleObj name="Уравнение" r:id="rId23" imgW="1752600" imgH="444500" progId="Equation.3">
                  <p:embed/>
                  <p:pic>
                    <p:nvPicPr>
                      <p:cNvPr id="51" name="Объект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252" y="5156543"/>
                        <a:ext cx="3690938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0866" y="4667258"/>
            <a:ext cx="462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3</a:t>
            </a:r>
            <a:r>
              <a:rPr lang="en-US" sz="2400" dirty="0" smtClean="0">
                <a:solidFill>
                  <a:srgbClr val="002060"/>
                </a:solidFill>
                <a:latin typeface="Bookman Old Style"/>
              </a:rPr>
              <a:t>) </a:t>
            </a:r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Если </a:t>
            </a:r>
            <a:r>
              <a:rPr lang="en-US" sz="2400" i="1" dirty="0" smtClean="0">
                <a:solidFill>
                  <a:srgbClr val="C00000"/>
                </a:solidFill>
                <a:latin typeface="Bookman Old Style"/>
              </a:rPr>
              <a:t>a </a:t>
            </a:r>
            <a:r>
              <a:rPr lang="en-US" sz="2400" dirty="0" smtClean="0">
                <a:solidFill>
                  <a:srgbClr val="C00000"/>
                </a:solidFill>
                <a:latin typeface="Bookman Old Style"/>
              </a:rPr>
              <a:t>≠ 0</a:t>
            </a:r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,</a:t>
            </a:r>
            <a:r>
              <a:rPr lang="ru-RU" sz="2400" dirty="0" smtClean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Bookman Old Style"/>
              </a:rPr>
              <a:t>b</a:t>
            </a:r>
            <a:r>
              <a:rPr lang="en-US" sz="2400" dirty="0" smtClean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Bookman Old Style"/>
              </a:rPr>
              <a:t>= </a:t>
            </a:r>
            <a:r>
              <a:rPr lang="en-US" sz="2400" dirty="0" smtClean="0">
                <a:solidFill>
                  <a:srgbClr val="C00000"/>
                </a:solidFill>
                <a:latin typeface="Bookman Old Style"/>
              </a:rPr>
              <a:t>0</a:t>
            </a:r>
            <a:r>
              <a:rPr lang="en-US" sz="2400" dirty="0" smtClean="0">
                <a:solidFill>
                  <a:srgbClr val="002060"/>
                </a:solidFill>
                <a:latin typeface="Bookman Old Style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Bookman Old Style"/>
              </a:rPr>
              <a:t>с</a:t>
            </a:r>
            <a:r>
              <a:rPr lang="ru-RU" sz="2400" dirty="0" smtClean="0">
                <a:solidFill>
                  <a:srgbClr val="C00000"/>
                </a:solidFill>
                <a:latin typeface="Bookman Old Style"/>
              </a:rPr>
              <a:t> = 0</a:t>
            </a:r>
            <a:r>
              <a:rPr lang="ru-RU" sz="2400" dirty="0" smtClean="0">
                <a:solidFill>
                  <a:srgbClr val="002060"/>
                </a:solidFill>
                <a:latin typeface="Bookman Old Style"/>
              </a:rPr>
              <a:t>, то</a:t>
            </a:r>
            <a:r>
              <a:rPr lang="en-US" sz="2400" dirty="0" smtClean="0">
                <a:solidFill>
                  <a:srgbClr val="002060"/>
                </a:solidFill>
                <a:latin typeface="Bookman Old Style"/>
              </a:rPr>
              <a:t> </a:t>
            </a:r>
            <a:endParaRPr lang="ru-RU" sz="2400" dirty="0">
              <a:solidFill>
                <a:srgbClr val="002060"/>
              </a:solidFill>
              <a:latin typeface="Bookman Old Style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808720"/>
              </p:ext>
            </p:extLst>
          </p:nvPr>
        </p:nvGraphicFramePr>
        <p:xfrm>
          <a:off x="1743030" y="5084411"/>
          <a:ext cx="12969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Уравнение" r:id="rId25" imgW="558558" imgH="203112" progId="Equation.3">
                  <p:embed/>
                </p:oleObj>
              </mc:Choice>
              <mc:Fallback>
                <p:oleObj name="Уравнение" r:id="rId25" imgW="558558" imgH="203112" progId="Equation.3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30" y="5084411"/>
                        <a:ext cx="129698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019537"/>
              </p:ext>
            </p:extLst>
          </p:nvPr>
        </p:nvGraphicFramePr>
        <p:xfrm>
          <a:off x="1920036" y="5506606"/>
          <a:ext cx="9429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Уравнение" r:id="rId27" imgW="405872" imgH="177569" progId="Equation.3">
                  <p:embed/>
                </p:oleObj>
              </mc:Choice>
              <mc:Fallback>
                <p:oleObj name="Уравнение" r:id="rId27" imgW="405872" imgH="177569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036" y="5506606"/>
                        <a:ext cx="9429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24567"/>
              </p:ext>
            </p:extLst>
          </p:nvPr>
        </p:nvGraphicFramePr>
        <p:xfrm>
          <a:off x="1445343" y="5959621"/>
          <a:ext cx="2063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Уравнение" r:id="rId29" imgW="888614" imgH="203112" progId="Equation.3">
                  <p:embed/>
                </p:oleObj>
              </mc:Choice>
              <mc:Fallback>
                <p:oleObj name="Уравнение" r:id="rId29" imgW="888614" imgH="203112" progId="Equation.3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343" y="5959621"/>
                        <a:ext cx="2063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3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343" y="175880"/>
            <a:ext cx="8627805" cy="56314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Квадратные уравнения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916" y="739021"/>
            <a:ext cx="11164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3200" i="1">
                <a:solidFill>
                  <a:srgbClr val="C00000"/>
                </a:solidFill>
                <a:latin typeface="Bookman Old Style"/>
              </a:rPr>
              <a:t>ах</a:t>
            </a:r>
            <a:r>
              <a:rPr lang="ru-RU" sz="1400" i="1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3200" baseline="3000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3200" i="1">
                <a:solidFill>
                  <a:srgbClr val="C00000"/>
                </a:solidFill>
                <a:latin typeface="Bookman Old Style"/>
              </a:rPr>
              <a:t> + </a:t>
            </a:r>
            <a:r>
              <a:rPr lang="en-US" sz="3200" i="1">
                <a:solidFill>
                  <a:srgbClr val="C00000"/>
                </a:solidFill>
                <a:latin typeface="Bookman Old Style"/>
              </a:rPr>
              <a:t>b</a:t>
            </a:r>
            <a:r>
              <a:rPr lang="ru-RU" sz="3200" i="1">
                <a:solidFill>
                  <a:srgbClr val="C00000"/>
                </a:solidFill>
                <a:latin typeface="Bookman Old Style"/>
              </a:rPr>
              <a:t>х + с = </a:t>
            </a:r>
            <a:r>
              <a:rPr lang="ru-RU" sz="3200">
                <a:solidFill>
                  <a:srgbClr val="C00000"/>
                </a:solidFill>
                <a:latin typeface="Bookman Old Style"/>
              </a:rPr>
              <a:t>0</a:t>
            </a:r>
            <a:endParaRPr lang="ru-RU" sz="3200" dirty="0">
              <a:solidFill>
                <a:srgbClr val="C00000"/>
              </a:solidFill>
              <a:latin typeface="Bookman Old Style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13505"/>
              </p:ext>
            </p:extLst>
          </p:nvPr>
        </p:nvGraphicFramePr>
        <p:xfrm>
          <a:off x="2542726" y="1239327"/>
          <a:ext cx="7327773" cy="96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Уравнение" r:id="rId3" imgW="3263900" imgH="431800" progId="Equation.3">
                  <p:embed/>
                </p:oleObj>
              </mc:Choice>
              <mc:Fallback>
                <p:oleObj name="Уравнение" r:id="rId3" imgW="3263900" imgH="431800" progId="Equation.3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726" y="1239327"/>
                        <a:ext cx="7327773" cy="9694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91393"/>
              </p:ext>
            </p:extLst>
          </p:nvPr>
        </p:nvGraphicFramePr>
        <p:xfrm>
          <a:off x="3326887" y="2138359"/>
          <a:ext cx="57594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Уравнение" r:id="rId5" imgW="2565400" imgH="508000" progId="Equation.3">
                  <p:embed/>
                </p:oleObj>
              </mc:Choice>
              <mc:Fallback>
                <p:oleObj name="Уравнение" r:id="rId5" imgW="2565400" imgH="508000" progId="Equation.3">
                  <p:embed/>
                  <p:pic>
                    <p:nvPicPr>
                      <p:cNvPr id="26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887" y="2138359"/>
                        <a:ext cx="5759450" cy="114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23371"/>
              </p:ext>
            </p:extLst>
          </p:nvPr>
        </p:nvGraphicFramePr>
        <p:xfrm>
          <a:off x="2233010" y="3279772"/>
          <a:ext cx="7297738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Уравнение" r:id="rId7" imgW="3251200" imgH="469900" progId="Equation.3">
                  <p:embed/>
                </p:oleObj>
              </mc:Choice>
              <mc:Fallback>
                <p:oleObj name="Уравнение" r:id="rId7" imgW="3251200" imgH="469900" progId="Equation.3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010" y="3279772"/>
                        <a:ext cx="7297738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68037"/>
              </p:ext>
            </p:extLst>
          </p:nvPr>
        </p:nvGraphicFramePr>
        <p:xfrm>
          <a:off x="2096515" y="4611674"/>
          <a:ext cx="20526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Уравнение" r:id="rId9" imgW="914400" imgH="203200" progId="Equation.3">
                  <p:embed/>
                </p:oleObj>
              </mc:Choice>
              <mc:Fallback>
                <p:oleObj name="Уравнение" r:id="rId9" imgW="914400" imgH="203200" progId="Equation.3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515" y="4611674"/>
                        <a:ext cx="2052637" cy="455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149152" y="4605621"/>
            <a:ext cx="6614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i="1" dirty="0" smtClean="0">
                <a:solidFill>
                  <a:srgbClr val="0070C0"/>
                </a:solidFill>
                <a:latin typeface="Bookman Old Style"/>
              </a:rPr>
              <a:t>– дискриминант квадратного уравнения</a:t>
            </a:r>
            <a:endParaRPr lang="ru-RU" sz="2400" dirty="0">
              <a:solidFill>
                <a:srgbClr val="0070C0"/>
              </a:solidFill>
              <a:latin typeface="Bookman Old Style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06248"/>
              </p:ext>
            </p:extLst>
          </p:nvPr>
        </p:nvGraphicFramePr>
        <p:xfrm>
          <a:off x="3621139" y="5071471"/>
          <a:ext cx="48752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Уравнение" r:id="rId11" imgW="2171700" imgH="469900" progId="Equation.3">
                  <p:embed/>
                </p:oleObj>
              </mc:Choice>
              <mc:Fallback>
                <p:oleObj name="Уравнение" r:id="rId11" imgW="2171700" imgH="469900" progId="Equation.3">
                  <p:embed/>
                  <p:pic>
                    <p:nvPicPr>
                      <p:cNvPr id="32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139" y="5071471"/>
                        <a:ext cx="4875213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9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</TotalTime>
  <Words>347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Century Gothic</vt:lpstr>
      <vt:lpstr>MS Shell Dlg 2</vt:lpstr>
      <vt:lpstr>Times New Roman</vt:lpstr>
      <vt:lpstr>Wingdings 3</vt:lpstr>
      <vt:lpstr>Легкий дым</vt:lpstr>
      <vt:lpstr>Уравнение</vt:lpstr>
      <vt:lpstr>Квадратные уравнения Алгебра  8 класс</vt:lpstr>
      <vt:lpstr> Уже во втором тысячелетии до нашей эры вавилоняне знали, как решать квадратные уравнения. Решение их в Древнем Вавилоне было тесно связано с практическими задачами, в основном такими, как измерение площади земельных участков, земельные работы, связанные с военными нуждами; наличие этих познаний также обусловлено развитием математики и астрономии вообще. Были известны способы решения как полных, так и неполных квадратных уравнений.</vt:lpstr>
      <vt:lpstr>Задачи, решаемые с помощью квадратных уравнений, встречаются в трактате по астрономии «Ариабхаттиам», написанным индийским астрономом и математиком Ариабхатой в 499 году нашей эры. Один из первых известных выводов формулы корней квадратного уравнения принадлежит индийскому учёному Брахмагупте (около 598 г.); Брахмагупта изложил универсальное правило решения квадратного уравнения, приведённого к каноническому виду:  ах2 + bх = с . Сформулированное учёным правило по своему существу совпадает с современным.</vt:lpstr>
      <vt:lpstr>Квадратным уравнением называют уравнение вида ах2 + bх + с = 0, где х – переменная, коэффициенты а, b, с – любые действительные числа, причем a ≠ 0.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Квадратные уравнения Алгебра  8 класс</dc:title>
  <dc:creator>Пользователь Windows</dc:creator>
  <cp:lastModifiedBy>Пользователь Windows</cp:lastModifiedBy>
  <cp:revision>14</cp:revision>
  <dcterms:created xsi:type="dcterms:W3CDTF">2021-11-06T10:34:08Z</dcterms:created>
  <dcterms:modified xsi:type="dcterms:W3CDTF">2021-11-16T14:52:20Z</dcterms:modified>
</cp:coreProperties>
</file>