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78" r:id="rId4"/>
    <p:sldId id="276" r:id="rId5"/>
    <p:sldId id="275" r:id="rId6"/>
    <p:sldId id="277" r:id="rId7"/>
    <p:sldId id="282" r:id="rId8"/>
    <p:sldId id="274" r:id="rId9"/>
    <p:sldId id="273" r:id="rId10"/>
    <p:sldId id="263" r:id="rId11"/>
    <p:sldId id="265" r:id="rId12"/>
    <p:sldId id="260" r:id="rId13"/>
    <p:sldId id="261" r:id="rId14"/>
    <p:sldId id="267" r:id="rId15"/>
    <p:sldId id="285" r:id="rId16"/>
    <p:sldId id="284" r:id="rId17"/>
    <p:sldId id="283"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61" autoAdjust="0"/>
    <p:restoredTop sz="94660"/>
  </p:normalViewPr>
  <p:slideViewPr>
    <p:cSldViewPr snapToGrid="0">
      <p:cViewPr varScale="1">
        <p:scale>
          <a:sx n="91" d="100"/>
          <a:sy n="91"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E8D4F-0D76-4953-A7E5-3B3C5B4CEA37}" type="datetimeFigureOut">
              <a:rPr lang="ru-RU" smtClean="0"/>
              <a:pPr/>
              <a:t>30.10.2021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30FFF-5637-40D4-8A0C-0A9CA0465579}" type="slidenum">
              <a:rPr lang="ru-RU" smtClean="0"/>
              <a:pPr/>
              <a:t>‹#›</a:t>
            </a:fld>
            <a:endParaRPr lang="ru-RU"/>
          </a:p>
        </p:txBody>
      </p:sp>
    </p:spTree>
    <p:extLst>
      <p:ext uri="{BB962C8B-B14F-4D97-AF65-F5344CB8AC3E}">
        <p14:creationId xmlns:p14="http://schemas.microsoft.com/office/powerpoint/2010/main" xmlns="" val="37160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295026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356267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389181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309616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400234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5274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362656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207656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21929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232236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09746A-5B17-4A47-AC12-636F135B1847}" type="datetimeFigureOut">
              <a:rPr lang="ru-RU" smtClean="0"/>
              <a:pPr/>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7402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9746A-5B17-4A47-AC12-636F135B1847}" type="datetimeFigureOut">
              <a:rPr lang="ru-RU" smtClean="0"/>
              <a:pPr/>
              <a:t>30.10.2021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E7481-84D6-4B90-994D-CB346A35EC79}" type="slidenum">
              <a:rPr lang="ru-RU" smtClean="0"/>
              <a:pPr/>
              <a:t>‹#›</a:t>
            </a:fld>
            <a:endParaRPr lang="ru-RU"/>
          </a:p>
        </p:txBody>
      </p:sp>
    </p:spTree>
    <p:extLst>
      <p:ext uri="{BB962C8B-B14F-4D97-AF65-F5344CB8AC3E}">
        <p14:creationId xmlns:p14="http://schemas.microsoft.com/office/powerpoint/2010/main" xmlns="" val="150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55575"/>
            <a:ext cx="10515600" cy="1325563"/>
          </a:xfrm>
        </p:spPr>
        <p:txBody>
          <a:bodyPr/>
          <a:lstStyle/>
          <a:p>
            <a:endParaRPr lang="ru-RU"/>
          </a:p>
        </p:txBody>
      </p:sp>
      <p:pic>
        <p:nvPicPr>
          <p:cNvPr id="3074" name="Picture 2" descr="Фон свиток (188 фото) &quot; ФОНОВАЯ ГАЛЕРЕЯ КАТЕРИНЫ АСКВИТ"/>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24100" y="838200"/>
            <a:ext cx="7715250" cy="1200329"/>
          </a:xfrm>
          <a:prstGeom prst="rect">
            <a:avLst/>
          </a:prstGeom>
          <a:noFill/>
        </p:spPr>
        <p:txBody>
          <a:bodyPr wrap="square" rtlCol="0">
            <a:spAutoFit/>
          </a:bodyPr>
          <a:lstStyle/>
          <a:p>
            <a:pPr lvl="0" algn="ctr"/>
            <a:r>
              <a:rPr lang="ru-RU" sz="2400" dirty="0" smtClean="0">
                <a:solidFill>
                  <a:schemeClr val="accent2">
                    <a:lumMod val="50000"/>
                  </a:schemeClr>
                </a:solidFill>
                <a:latin typeface="Times New Roman" panose="02020603050405020304" pitchFamily="18" charset="0"/>
                <a:ea typeface="Verdana" pitchFamily="34" charset="0"/>
                <a:cs typeface="Times New Roman" panose="02020603050405020304" pitchFamily="18" charset="0"/>
              </a:rPr>
              <a:t>Муниципальное общеобразовательное учреждение «Фёдоровская основная школа им. Л.В. Виноградова» Ясногорского района Тульской области</a:t>
            </a:r>
            <a:endParaRPr lang="ru-RU" sz="2400" dirty="0">
              <a:solidFill>
                <a:schemeClr val="accent2">
                  <a:lumMod val="50000"/>
                </a:schemeClr>
              </a:solidFill>
              <a:latin typeface="Times New Roman" panose="02020603050405020304" pitchFamily="18" charset="0"/>
              <a:ea typeface="Verdana" pitchFamily="34" charset="0"/>
              <a:cs typeface="Times New Roman" panose="02020603050405020304" pitchFamily="18" charset="0"/>
            </a:endParaRPr>
          </a:p>
        </p:txBody>
      </p:sp>
      <p:sp>
        <p:nvSpPr>
          <p:cNvPr id="5" name="TextBox 4"/>
          <p:cNvSpPr txBox="1"/>
          <p:nvPr/>
        </p:nvSpPr>
        <p:spPr>
          <a:xfrm>
            <a:off x="2686050" y="2857500"/>
            <a:ext cx="7278522" cy="1200329"/>
          </a:xfrm>
          <a:prstGeom prst="rect">
            <a:avLst/>
          </a:prstGeom>
          <a:noFill/>
        </p:spPr>
        <p:txBody>
          <a:bodyPr wrap="square" rtlCol="0">
            <a:spAutoFit/>
          </a:bodyPr>
          <a:lstStyle/>
          <a:p>
            <a:pPr algn="ctr"/>
            <a:r>
              <a:rPr lang="ru-RU" sz="3600" dirty="0" smtClean="0">
                <a:solidFill>
                  <a:srgbClr val="FF0000"/>
                </a:solidFill>
                <a:latin typeface="Franklin Gothic Medium" panose="020B0603020102020204" pitchFamily="34" charset="0"/>
              </a:rPr>
              <a:t>«Культура и быт Петровской Руси :</a:t>
            </a:r>
          </a:p>
          <a:p>
            <a:pPr algn="ctr"/>
            <a:r>
              <a:rPr lang="ru-RU" sz="3600" dirty="0" smtClean="0">
                <a:solidFill>
                  <a:srgbClr val="FF0000"/>
                </a:solidFill>
                <a:latin typeface="Franklin Gothic Medium" panose="020B0603020102020204" pitchFamily="34" charset="0"/>
              </a:rPr>
              <a:t>традиции и новации»</a:t>
            </a:r>
            <a:endParaRPr lang="ru-RU" sz="3600" dirty="0">
              <a:solidFill>
                <a:srgbClr val="FF0000"/>
              </a:solidFill>
              <a:latin typeface="Franklin Gothic Medium" panose="020B0603020102020204" pitchFamily="34" charset="0"/>
            </a:endParaRPr>
          </a:p>
        </p:txBody>
      </p:sp>
      <p:sp>
        <p:nvSpPr>
          <p:cNvPr id="6" name="TextBox 5"/>
          <p:cNvSpPr txBox="1"/>
          <p:nvPr/>
        </p:nvSpPr>
        <p:spPr>
          <a:xfrm>
            <a:off x="2324100" y="4648200"/>
            <a:ext cx="7640471" cy="830997"/>
          </a:xfrm>
          <a:prstGeom prst="rect">
            <a:avLst/>
          </a:prstGeom>
          <a:noFill/>
        </p:spPr>
        <p:txBody>
          <a:bodyPr wrap="square" rtlCol="0">
            <a:spAutoFit/>
          </a:bodyPr>
          <a:lstStyle/>
          <a:p>
            <a:pPr algn="ctr"/>
            <a:r>
              <a:rPr lang="ru-RU" dirty="0" smtClean="0"/>
              <a:t> </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Директор МОУ «Фёдоровская ОШ» М.С. </a:t>
            </a:r>
            <a:r>
              <a:rPr lang="ru-RU" sz="2400" dirty="0" err="1" smtClean="0">
                <a:solidFill>
                  <a:schemeClr val="accent2">
                    <a:lumMod val="50000"/>
                  </a:schemeClr>
                </a:solidFill>
                <a:latin typeface="Times New Roman" panose="02020603050405020304" pitchFamily="18" charset="0"/>
                <a:cs typeface="Times New Roman" panose="02020603050405020304" pitchFamily="18" charset="0"/>
              </a:rPr>
              <a:t>Чепанова</a:t>
            </a:r>
            <a:endParaRPr lang="ru-RU" sz="240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Руководитель школьного музея Н.Л. Быкова</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377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2238376" y="4524375"/>
            <a:ext cx="7810500" cy="1754326"/>
          </a:xfrm>
          <a:prstGeom prst="rect">
            <a:avLst/>
          </a:prstGeom>
        </p:spPr>
        <p:txBody>
          <a:bodyPr wrap="square">
            <a:spAutoFit/>
          </a:bodyPr>
          <a:lstStyle/>
          <a:p>
            <a:pPr algn="ctr"/>
            <a:r>
              <a:rPr lang="ru-RU" dirty="0" smtClean="0">
                <a:solidFill>
                  <a:schemeClr val="accent2">
                    <a:lumMod val="50000"/>
                  </a:schemeClr>
                </a:solidFill>
                <a:latin typeface="Times New Roman" pitchFamily="18" charset="0"/>
                <a:cs typeface="Times New Roman" pitchFamily="18" charset="0"/>
              </a:rPr>
              <a:t>Из книги «Юности честное зерцало»:</a:t>
            </a:r>
          </a:p>
          <a:p>
            <a:pPr algn="ctr"/>
            <a:r>
              <a:rPr lang="ru-RU" dirty="0" smtClean="0">
                <a:solidFill>
                  <a:schemeClr val="accent2">
                    <a:lumMod val="50000"/>
                  </a:schemeClr>
                </a:solidFill>
                <a:latin typeface="Times New Roman" pitchFamily="18" charset="0"/>
                <a:cs typeface="Times New Roman" pitchFamily="18" charset="0"/>
              </a:rPr>
              <a:t>«Руки твои да не лежат долго на тарелке, ногами везде не мотай, не утирай губ рукою, но полотенцем… Не облизывай перстов и не грызи костей, но обрежь ножом. Зубов ножом не чисти, но зубочисткою…Ешь, что пред тобой лежит, а </a:t>
            </a:r>
            <a:r>
              <a:rPr lang="ru-RU" dirty="0" err="1" smtClean="0">
                <a:solidFill>
                  <a:schemeClr val="accent2">
                    <a:lumMod val="50000"/>
                  </a:schemeClr>
                </a:solidFill>
                <a:latin typeface="Times New Roman" pitchFamily="18" charset="0"/>
                <a:cs typeface="Times New Roman" pitchFamily="18" charset="0"/>
              </a:rPr>
              <a:t>инде</a:t>
            </a:r>
            <a:r>
              <a:rPr lang="ru-RU" dirty="0" smtClean="0">
                <a:solidFill>
                  <a:schemeClr val="accent2">
                    <a:lumMod val="50000"/>
                  </a:schemeClr>
                </a:solidFill>
                <a:latin typeface="Times New Roman" pitchFamily="18" charset="0"/>
                <a:cs typeface="Times New Roman" pitchFamily="18" charset="0"/>
              </a:rPr>
              <a:t> не хватай. Над </a:t>
            </a:r>
            <a:r>
              <a:rPr lang="ru-RU" dirty="0" err="1" smtClean="0">
                <a:solidFill>
                  <a:schemeClr val="accent2">
                    <a:lumMod val="50000"/>
                  </a:schemeClr>
                </a:solidFill>
                <a:latin typeface="Times New Roman" pitchFamily="18" charset="0"/>
                <a:cs typeface="Times New Roman" pitchFamily="18" charset="0"/>
              </a:rPr>
              <a:t>ествою</a:t>
            </a:r>
            <a:r>
              <a:rPr lang="ru-RU" dirty="0" smtClean="0">
                <a:solidFill>
                  <a:schemeClr val="accent2">
                    <a:lumMod val="50000"/>
                  </a:schemeClr>
                </a:solidFill>
                <a:latin typeface="Times New Roman" pitchFamily="18" charset="0"/>
                <a:cs typeface="Times New Roman" pitchFamily="18" charset="0"/>
              </a:rPr>
              <a:t> не чавкай как свинья и головы не чеши; не проглотив куска, не говори».</a:t>
            </a:r>
          </a:p>
        </p:txBody>
      </p:sp>
      <p:pic>
        <p:nvPicPr>
          <p:cNvPr id="16386" name="Picture 2" descr="https://static.life.ru/posts/2017/02/973835/0b4ba365e18b192ba88545fb830f44df.png"/>
          <p:cNvPicPr>
            <a:picLocks noChangeAspect="1" noChangeArrowheads="1"/>
          </p:cNvPicPr>
          <p:nvPr/>
        </p:nvPicPr>
        <p:blipFill>
          <a:blip r:embed="rId3" cstate="print"/>
          <a:srcRect/>
          <a:stretch>
            <a:fillRect/>
          </a:stretch>
        </p:blipFill>
        <p:spPr bwMode="auto">
          <a:xfrm>
            <a:off x="3209838" y="754062"/>
            <a:ext cx="6032586" cy="3598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190751" y="4143375"/>
            <a:ext cx="7829550" cy="2308324"/>
          </a:xfrm>
          <a:prstGeom prst="rect">
            <a:avLst/>
          </a:prstGeom>
        </p:spPr>
        <p:txBody>
          <a:bodyPr wrap="square">
            <a:spAutoFit/>
          </a:bodyPr>
          <a:lstStyle/>
          <a:p>
            <a:pPr algn="ctr"/>
            <a:r>
              <a:rPr lang="ru-RU" dirty="0" smtClean="0">
                <a:solidFill>
                  <a:schemeClr val="accent2">
                    <a:lumMod val="50000"/>
                  </a:schemeClr>
                </a:solidFill>
                <a:latin typeface="Times New Roman" pitchFamily="18" charset="0"/>
                <a:cs typeface="Times New Roman" pitchFamily="18" charset="0"/>
              </a:rPr>
              <a:t>20 января 1714 г Петром был издан указ, запрещающий дворянам мужского пола вступать в брак, не постигнув основ знаний, необходимых для службы. С тех пор высшее образование стало пользоваться значительно большей популярностью. По распоряжению императора юные дворяне отправлялись на обучение за границу за счёт государства. В России, на тот момент, катастрофически не хватало образованных кадров – управленцев, военных, государственных </a:t>
            </a:r>
            <a:r>
              <a:rPr lang="ru-RU" dirty="0" err="1" smtClean="0">
                <a:solidFill>
                  <a:schemeClr val="accent2">
                    <a:lumMod val="50000"/>
                  </a:schemeClr>
                </a:solidFill>
                <a:latin typeface="Times New Roman" pitchFamily="18" charset="0"/>
                <a:cs typeface="Times New Roman" pitchFamily="18" charset="0"/>
              </a:rPr>
              <a:t>деятелей.Чуть</a:t>
            </a:r>
            <a:r>
              <a:rPr lang="ru-RU" dirty="0" smtClean="0">
                <a:solidFill>
                  <a:schemeClr val="accent2">
                    <a:lumMod val="50000"/>
                  </a:schemeClr>
                </a:solidFill>
                <a:latin typeface="Times New Roman" pitchFamily="18" charset="0"/>
                <a:cs typeface="Times New Roman" pitchFamily="18" charset="0"/>
              </a:rPr>
              <a:t> позже в России стали появляться школы для дворянских детей.</a:t>
            </a:r>
            <a:endParaRPr lang="ru-RU" dirty="0">
              <a:solidFill>
                <a:schemeClr val="accent2">
                  <a:lumMod val="50000"/>
                </a:schemeClr>
              </a:solidFill>
              <a:latin typeface="Times New Roman" pitchFamily="18" charset="0"/>
              <a:cs typeface="Times New Roman" pitchFamily="18" charset="0"/>
            </a:endParaRPr>
          </a:p>
        </p:txBody>
      </p:sp>
      <p:pic>
        <p:nvPicPr>
          <p:cNvPr id="6" name="Рисунок 5" descr="https://cf.ppt-online.org/files1/slide/3/3FKxOaiPMbsdIlc8Yj9Lm2SvoTt6f5DwNkBRJCQyHq/slide-45.jpg"/>
          <p:cNvPicPr/>
          <p:nvPr/>
        </p:nvPicPr>
        <p:blipFill>
          <a:blip r:embed="rId3" cstate="print"/>
          <a:srcRect l="16168" r="18020"/>
          <a:stretch>
            <a:fillRect/>
          </a:stretch>
        </p:blipFill>
        <p:spPr bwMode="auto">
          <a:xfrm>
            <a:off x="3695701" y="438151"/>
            <a:ext cx="4114799" cy="3529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10242" name="AutoShape 2" descr="https://pbs.twimg.com/media/DTX829DW4AArKY-.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https://pbs.twimg.com/media/DTX829DW4AArKY-.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https://pbs.twimg.com/media/DTX829DW4AArKY-.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8" name="Picture 8" descr="RATNIK.TV on Twitter: &quot;13 января 1703 г. в Москве вышел один из первых номеров российской газеты &quot;Ведомости&quot;. #газетноедело с то"/>
          <p:cNvPicPr>
            <a:picLocks noChangeAspect="1" noChangeArrowheads="1"/>
          </p:cNvPicPr>
          <p:nvPr/>
        </p:nvPicPr>
        <p:blipFill>
          <a:blip r:embed="rId3" cstate="print"/>
          <a:srcRect/>
          <a:stretch>
            <a:fillRect/>
          </a:stretch>
        </p:blipFill>
        <p:spPr bwMode="auto">
          <a:xfrm>
            <a:off x="2906992" y="546539"/>
            <a:ext cx="6447217" cy="4277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2286000" y="5118538"/>
            <a:ext cx="7905750" cy="1231106"/>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В бурную эпоху, когда "Россия молодая мужала с гением Петра", одним из многочисленных </a:t>
            </a:r>
            <a:r>
              <a:rPr lang="ru-RU" sz="2000" dirty="0" smtClean="0">
                <a:solidFill>
                  <a:schemeClr val="accent2">
                    <a:lumMod val="50000"/>
                  </a:schemeClr>
                </a:solidFill>
                <a:latin typeface="Times New Roman" pitchFamily="18" charset="0"/>
                <a:cs typeface="Times New Roman" pitchFamily="18" charset="0"/>
              </a:rPr>
              <a:t>нововведений</a:t>
            </a:r>
            <a:r>
              <a:rPr lang="ru-RU" dirty="0" smtClean="0">
                <a:solidFill>
                  <a:schemeClr val="accent2">
                    <a:lumMod val="50000"/>
                  </a:schemeClr>
                </a:solidFill>
                <a:latin typeface="Times New Roman" pitchFamily="18" charset="0"/>
                <a:cs typeface="Times New Roman" pitchFamily="18" charset="0"/>
              </a:rPr>
              <a:t> царя-реформатора стало издание первой русской печатной газеты. 16 декабря 1702 года Петр I подписал указ о создании «Ведомостей»</a:t>
            </a:r>
            <a:endParaRPr lang="ru-RU"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 name="Содержимое 13" descr="шрифт.jpg"/>
          <p:cNvPicPr>
            <a:picLocks noGrp="1" noChangeAspect="1"/>
          </p:cNvPicPr>
          <p:nvPr>
            <p:ph idx="1"/>
          </p:nvPr>
        </p:nvPicPr>
        <p:blipFill>
          <a:blip r:embed="rId2" cstate="print"/>
          <a:stretch>
            <a:fillRect/>
          </a:stretch>
        </p:blipFill>
        <p:spPr>
          <a:xfrm>
            <a:off x="3195108" y="1825625"/>
            <a:ext cx="5801784" cy="4351338"/>
          </a:xfrm>
        </p:spPr>
      </p:pic>
      <p:pic>
        <p:nvPicPr>
          <p:cNvPr id="4" name="Picture 2" descr="Фон свиток (188 фото) &quot; ФОНОВАЯ ГАЛЕРЕЯ КАТЕРИНЫ АСКВИ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67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9218" name="AutoShape 2"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2" name="AutoShape 6"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6" name="AutoShape 10"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8" name="AutoShape 12"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30" name="AutoShape 14"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32" name="AutoShape 16" descr="https://lerm-cbs.ru/images/DB_2021/01/9512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33" name="Picture 17" descr="C:\Users\User\Pictures\шрифт.jpg"/>
          <p:cNvPicPr>
            <a:picLocks noChangeAspect="1" noChangeArrowheads="1"/>
          </p:cNvPicPr>
          <p:nvPr/>
        </p:nvPicPr>
        <p:blipFill>
          <a:blip r:embed="rId2" cstate="print"/>
          <a:srcRect/>
          <a:stretch>
            <a:fillRect/>
          </a:stretch>
        </p:blipFill>
        <p:spPr bwMode="auto">
          <a:xfrm>
            <a:off x="3276600" y="647700"/>
            <a:ext cx="554355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2476500" y="5010151"/>
            <a:ext cx="7410450" cy="1323439"/>
          </a:xfrm>
          <a:prstGeom prst="rect">
            <a:avLst/>
          </a:prstGeom>
          <a:noFill/>
        </p:spPr>
        <p:txBody>
          <a:bodyPr wrap="square" rtlCol="0">
            <a:spAutoFit/>
          </a:bodyPr>
          <a:lstStyle/>
          <a:p>
            <a:pPr algn="ctr"/>
            <a:r>
              <a:rPr lang="ru-RU" sz="2000" dirty="0" smtClean="0">
                <a:solidFill>
                  <a:schemeClr val="accent2">
                    <a:lumMod val="50000"/>
                  </a:schemeClr>
                </a:solidFill>
              </a:rPr>
              <a:t>9</a:t>
            </a:r>
            <a:r>
              <a:rPr lang="ru-RU" sz="2000" dirty="0" smtClean="0">
                <a:solidFill>
                  <a:schemeClr val="accent2">
                    <a:lumMod val="50000"/>
                  </a:schemeClr>
                </a:solidFill>
                <a:latin typeface="Times New Roman" pitchFamily="18" charset="0"/>
                <a:cs typeface="Times New Roman" pitchFamily="18" charset="0"/>
              </a:rPr>
              <a:t> января 1710 года Петр I издал указ о введении для печатной продукции нового гражданского шрифта. Из алфавита были исключены несколько устаревших букв, дизайн оставшихся подвергся модернизации, и, кроме того, появилась буква «э»</a:t>
            </a:r>
            <a:endParaRPr lang="ru-RU" sz="20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190750" y="5000625"/>
            <a:ext cx="7753350" cy="1323439"/>
          </a:xfrm>
          <a:prstGeom prst="rect">
            <a:avLst/>
          </a:prstGeom>
          <a:noFill/>
        </p:spPr>
        <p:txBody>
          <a:bodyPr wrap="square" rtlCol="0">
            <a:spAutoFit/>
          </a:bodyPr>
          <a:lstStyle/>
          <a:p>
            <a:pPr algn="ctr"/>
            <a:r>
              <a:rPr lang="ru-RU" sz="2000" dirty="0" smtClean="0">
                <a:solidFill>
                  <a:schemeClr val="accent2">
                    <a:lumMod val="50000"/>
                  </a:schemeClr>
                </a:solidFill>
                <a:latin typeface="Times New Roman" pitchFamily="18" charset="0"/>
                <a:cs typeface="Times New Roman" pitchFamily="18" charset="0"/>
              </a:rPr>
              <a:t>В 1702 году при Петре Первом был открыт первый в России публичный общедоступный театр в </a:t>
            </a:r>
            <a:r>
              <a:rPr lang="ru-RU" sz="2000" dirty="0" err="1" smtClean="0">
                <a:solidFill>
                  <a:schemeClr val="accent2">
                    <a:lumMod val="50000"/>
                  </a:schemeClr>
                </a:solidFill>
                <a:latin typeface="Times New Roman" pitchFamily="18" charset="0"/>
                <a:cs typeface="Times New Roman" pitchFamily="18" charset="0"/>
              </a:rPr>
              <a:t>Москве.Он</a:t>
            </a:r>
            <a:r>
              <a:rPr lang="ru-RU" sz="2000" dirty="0" smtClean="0">
                <a:solidFill>
                  <a:schemeClr val="accent2">
                    <a:lumMod val="50000"/>
                  </a:schemeClr>
                </a:solidFill>
                <a:latin typeface="Times New Roman" pitchFamily="18" charset="0"/>
                <a:cs typeface="Times New Roman" pitchFamily="18" charset="0"/>
              </a:rPr>
              <a:t> назывался «</a:t>
            </a:r>
            <a:r>
              <a:rPr lang="ru-RU" sz="2000" dirty="0" err="1" smtClean="0">
                <a:solidFill>
                  <a:schemeClr val="accent2">
                    <a:lumMod val="50000"/>
                  </a:schemeClr>
                </a:solidFill>
                <a:latin typeface="Times New Roman" pitchFamily="18" charset="0"/>
                <a:cs typeface="Times New Roman" pitchFamily="18" charset="0"/>
              </a:rPr>
              <a:t>Комедиальная</a:t>
            </a:r>
            <a:r>
              <a:rPr lang="ru-RU" sz="2000" dirty="0" smtClean="0">
                <a:solidFill>
                  <a:schemeClr val="accent2">
                    <a:lumMod val="50000"/>
                  </a:schemeClr>
                </a:solidFill>
                <a:latin typeface="Times New Roman" pitchFamily="18" charset="0"/>
                <a:cs typeface="Times New Roman" pitchFamily="18" charset="0"/>
              </a:rPr>
              <a:t> Храмина». Вскоре театры стали появляться и других городах России.</a:t>
            </a:r>
            <a:endParaRPr lang="ru-RU" sz="2000" dirty="0">
              <a:solidFill>
                <a:schemeClr val="accent2">
                  <a:lumMod val="50000"/>
                </a:schemeClr>
              </a:solidFill>
              <a:latin typeface="Times New Roman" pitchFamily="18" charset="0"/>
              <a:cs typeface="Times New Roman" pitchFamily="18" charset="0"/>
            </a:endParaRPr>
          </a:p>
        </p:txBody>
      </p:sp>
      <p:pic>
        <p:nvPicPr>
          <p:cNvPr id="8193" name="Picture 1" descr="img5"/>
          <p:cNvPicPr>
            <a:picLocks noChangeAspect="1" noChangeArrowheads="1"/>
          </p:cNvPicPr>
          <p:nvPr/>
        </p:nvPicPr>
        <p:blipFill>
          <a:blip r:embed="rId3" cstate="print"/>
          <a:srcRect t="3619" r="2571" b="40952"/>
          <a:stretch>
            <a:fillRect/>
          </a:stretch>
        </p:blipFill>
        <p:spPr bwMode="auto">
          <a:xfrm>
            <a:off x="2527102" y="1271752"/>
            <a:ext cx="7387438" cy="3426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mg8"/>
          <p:cNvPicPr>
            <a:picLocks noChangeAspect="1" noChangeArrowheads="1"/>
          </p:cNvPicPr>
          <p:nvPr/>
        </p:nvPicPr>
        <p:blipFill>
          <a:blip r:embed="rId3" cstate="print"/>
          <a:srcRect/>
          <a:stretch>
            <a:fillRect/>
          </a:stretch>
        </p:blipFill>
        <p:spPr bwMode="auto">
          <a:xfrm>
            <a:off x="2571750" y="476250"/>
            <a:ext cx="7115174" cy="4002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2181225" y="4803228"/>
            <a:ext cx="7943850" cy="2308324"/>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19 декабря 7208 года  Петр I подписал указ о реформе календаря в России и ввел европейское </a:t>
            </a:r>
            <a:r>
              <a:rPr lang="ru-RU" dirty="0" err="1" smtClean="0">
                <a:solidFill>
                  <a:schemeClr val="accent2">
                    <a:lumMod val="50000"/>
                  </a:schemeClr>
                </a:solidFill>
                <a:latin typeface="Times New Roman" pitchFamily="18" charset="0"/>
                <a:cs typeface="Times New Roman" pitchFamily="18" charset="0"/>
              </a:rPr>
              <a:t>летоисчесление</a:t>
            </a:r>
            <a:r>
              <a:rPr lang="ru-RU" dirty="0" smtClean="0">
                <a:solidFill>
                  <a:schemeClr val="accent2">
                    <a:lumMod val="50000"/>
                  </a:schemeClr>
                </a:solidFill>
                <a:latin typeface="Times New Roman" pitchFamily="18" charset="0"/>
                <a:cs typeface="Times New Roman" pitchFamily="18" charset="0"/>
              </a:rPr>
              <a:t> :  вместо 1 января 7208 г. «от сотворения мира» - 1 января 1700 года от Рождества Господа Бога и Спаса нашего Иисуса Христа. Но для церкви Петр разрешил сохранить старое летоисчисление. В Россию пришли елка, Дед Мороз, январские новогодние праздники.</a:t>
            </a:r>
          </a:p>
          <a:p>
            <a:pPr algn="ctr"/>
            <a:r>
              <a:rPr lang="ru-RU" dirty="0" smtClean="0">
                <a:solidFill>
                  <a:schemeClr val="accent2">
                    <a:lumMod val="50000"/>
                  </a:schemeClr>
                </a:solidFill>
                <a:latin typeface="Times New Roman" pitchFamily="18" charset="0"/>
                <a:cs typeface="Times New Roman" pitchFamily="18" charset="0"/>
              </a:rPr>
              <a:t>. </a:t>
            </a:r>
          </a:p>
          <a:p>
            <a:endParaRPr lang="ru-RU" dirty="0" smtClean="0">
              <a:solidFill>
                <a:schemeClr val="accent2">
                  <a:lumMod val="50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18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152651" y="4498428"/>
            <a:ext cx="7791449" cy="2308324"/>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Петровские преобразования  в сфере культуры не коснулись массы крестьянства и городских низов. Крестьян не затронули ни образование, ни изменения в быту. Культура простонародья оставалась традиционной. Деревенская жизнь, в отличие от дворянской, шла, как и прежде, согласно вековым обычаям . Крестьянский мальчик с 8—9 лет приучался к крестьянскому труду, а девочки — прясть, вышивать, ткать, доить корову, стряпать.</a:t>
            </a:r>
          </a:p>
          <a:p>
            <a:endParaRPr lang="ru-RU" dirty="0"/>
          </a:p>
        </p:txBody>
      </p:sp>
      <p:pic>
        <p:nvPicPr>
          <p:cNvPr id="6" name="Picture 8" descr="Портрет Тишинина"/>
          <p:cNvPicPr>
            <a:picLocks noChangeAspect="1" noChangeArrowheads="1"/>
          </p:cNvPicPr>
          <p:nvPr/>
        </p:nvPicPr>
        <p:blipFill>
          <a:blip r:embed="rId3" cstate="print"/>
          <a:srcRect/>
          <a:stretch>
            <a:fillRect/>
          </a:stretch>
        </p:blipFill>
        <p:spPr>
          <a:xfrm>
            <a:off x="2806261" y="899130"/>
            <a:ext cx="2695577" cy="3605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10" descr="Странник"/>
          <p:cNvPicPr>
            <a:picLocks noChangeAspect="1" noChangeArrowheads="1"/>
          </p:cNvPicPr>
          <p:nvPr/>
        </p:nvPicPr>
        <p:blipFill>
          <a:blip r:embed="rId4" cstate="print"/>
          <a:srcRect/>
          <a:stretch>
            <a:fillRect/>
          </a:stretch>
        </p:blipFill>
        <p:spPr>
          <a:xfrm>
            <a:off x="6737132" y="880240"/>
            <a:ext cx="2282386" cy="3595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857625" y="346841"/>
            <a:ext cx="4591050" cy="584775"/>
          </a:xfrm>
          <a:prstGeom prst="rect">
            <a:avLst/>
          </a:prstGeom>
          <a:noFill/>
        </p:spPr>
        <p:txBody>
          <a:bodyPr wrap="square" rtlCol="0">
            <a:spAutoFit/>
          </a:bodyPr>
          <a:lstStyle/>
          <a:p>
            <a:r>
              <a:rPr lang="ru-RU" sz="3200" dirty="0" smtClean="0">
                <a:solidFill>
                  <a:schemeClr val="accent2">
                    <a:lumMod val="50000"/>
                  </a:schemeClr>
                </a:solidFill>
                <a:latin typeface="Times New Roman" pitchFamily="18" charset="0"/>
                <a:cs typeface="Times New Roman" pitchFamily="18" charset="0"/>
              </a:rPr>
              <a:t>Две русские культуры</a:t>
            </a:r>
            <a:endParaRPr lang="ru-RU" sz="32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249213" y="4939862"/>
            <a:ext cx="7884491" cy="1754326"/>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Предметы крестьянского быта представлены и  в одной из экспозиций нашего школьного музея, которая так и называется « Жизнь и быт местных крестьян.»</a:t>
            </a:r>
          </a:p>
          <a:p>
            <a:pPr algn="ctr"/>
            <a:r>
              <a:rPr lang="ru-RU" dirty="0" smtClean="0">
                <a:solidFill>
                  <a:schemeClr val="accent2">
                    <a:lumMod val="50000"/>
                  </a:schemeClr>
                </a:solidFill>
                <a:latin typeface="Times New Roman" pitchFamily="18" charset="0"/>
                <a:cs typeface="Times New Roman" pitchFamily="18" charset="0"/>
              </a:rPr>
              <a:t>Материалы данной экспозиции используются при подготовке к урокам истории, литературы, внеклассных  мероприятий, а также на экскурсиях, которые мы проводим для гостей нашего музея.</a:t>
            </a:r>
          </a:p>
          <a:p>
            <a:endParaRPr lang="ru-RU" dirty="0"/>
          </a:p>
        </p:txBody>
      </p:sp>
      <p:pic>
        <p:nvPicPr>
          <p:cNvPr id="7" name="Рисунок 6" descr="H:\DCIM\100CANON\IMG_2258.JPG"/>
          <p:cNvPicPr/>
          <p:nvPr/>
        </p:nvPicPr>
        <p:blipFill>
          <a:blip r:embed="rId3" cstate="print"/>
          <a:srcRect/>
          <a:stretch>
            <a:fillRect/>
          </a:stretch>
        </p:blipFill>
        <p:spPr bwMode="auto">
          <a:xfrm rot="5400000">
            <a:off x="5985643" y="898636"/>
            <a:ext cx="4403833" cy="3426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H:\DCIM\100CANON\IMG_2172.JPG"/>
          <p:cNvPicPr/>
          <p:nvPr/>
        </p:nvPicPr>
        <p:blipFill>
          <a:blip r:embed="rId4" cstate="print"/>
          <a:srcRect/>
          <a:stretch>
            <a:fillRect/>
          </a:stretch>
        </p:blipFill>
        <p:spPr bwMode="auto">
          <a:xfrm rot="5400000">
            <a:off x="1954921" y="977462"/>
            <a:ext cx="4351284" cy="3258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165132" y="4887309"/>
            <a:ext cx="7798675" cy="1477328"/>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Эпоха Петра </a:t>
            </a:r>
            <a:r>
              <a:rPr lang="en-US" dirty="0" smtClean="0">
                <a:solidFill>
                  <a:schemeClr val="accent2">
                    <a:lumMod val="50000"/>
                  </a:schemeClr>
                </a:solidFill>
                <a:latin typeface="Times New Roman" pitchFamily="18" charset="0"/>
                <a:cs typeface="Times New Roman" pitchFamily="18" charset="0"/>
              </a:rPr>
              <a:t>I (1682-1725) </a:t>
            </a:r>
            <a:r>
              <a:rPr lang="ru-RU" dirty="0" smtClean="0">
                <a:solidFill>
                  <a:schemeClr val="accent2">
                    <a:lumMod val="50000"/>
                  </a:schemeClr>
                </a:solidFill>
                <a:latin typeface="Times New Roman" pitchFamily="18" charset="0"/>
                <a:cs typeface="Times New Roman" pitchFamily="18" charset="0"/>
              </a:rPr>
              <a:t>явилась переломной в истории нашей страны. Пожалуй, почти невозможно отыскать такую сферу, которая не претерпела бы изменений , вызванных энергией  деятельного царя. Петровская реформа, глобальные изменения в жизни российского общества  дали сильнейший импульс для развития  России в дальнейшем</a:t>
            </a:r>
            <a:r>
              <a:rPr lang="ru-RU" dirty="0" smtClean="0"/>
              <a:t>.</a:t>
            </a:r>
            <a:endParaRPr lang="ru-RU" dirty="0"/>
          </a:p>
        </p:txBody>
      </p:sp>
      <p:pic>
        <p:nvPicPr>
          <p:cNvPr id="8" name="Рисунок 7" descr="петр 1.jpg"/>
          <p:cNvPicPr/>
          <p:nvPr/>
        </p:nvPicPr>
        <p:blipFill>
          <a:blip r:embed="rId3" cstate="print"/>
          <a:stretch>
            <a:fillRect/>
          </a:stretch>
        </p:blipFill>
        <p:spPr>
          <a:xfrm>
            <a:off x="3226675" y="570798"/>
            <a:ext cx="5776474" cy="425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rot="10800000" flipV="1">
            <a:off x="2343149" y="4589311"/>
            <a:ext cx="8058142" cy="1569660"/>
          </a:xfrm>
          <a:prstGeom prst="rect">
            <a:avLst/>
          </a:prstGeom>
          <a:noFill/>
        </p:spPr>
        <p:txBody>
          <a:bodyPr wrap="square" rtlCol="0">
            <a:spAutoFit/>
          </a:bodyPr>
          <a:lstStyle/>
          <a:p>
            <a:r>
              <a:rPr lang="ru-RU" sz="2400" dirty="0" smtClean="0">
                <a:solidFill>
                  <a:schemeClr val="accent2">
                    <a:lumMod val="50000"/>
                  </a:schemeClr>
                </a:solidFill>
                <a:latin typeface="Times New Roman" pitchFamily="18" charset="0"/>
                <a:cs typeface="Times New Roman" pitchFamily="18" charset="0"/>
              </a:rPr>
              <a:t>«То академик, то герой,</a:t>
            </a:r>
            <a:br>
              <a:rPr lang="ru-RU" sz="2400" dirty="0" smtClean="0">
                <a:solidFill>
                  <a:schemeClr val="accent2">
                    <a:lumMod val="50000"/>
                  </a:schemeClr>
                </a:solidFill>
                <a:latin typeface="Times New Roman" pitchFamily="18" charset="0"/>
                <a:cs typeface="Times New Roman" pitchFamily="18" charset="0"/>
              </a:rPr>
            </a:br>
            <a:r>
              <a:rPr lang="ru-RU" sz="2400" dirty="0" smtClean="0">
                <a:solidFill>
                  <a:schemeClr val="accent2">
                    <a:lumMod val="50000"/>
                  </a:schemeClr>
                </a:solidFill>
                <a:latin typeface="Times New Roman" pitchFamily="18" charset="0"/>
                <a:cs typeface="Times New Roman" pitchFamily="18" charset="0"/>
              </a:rPr>
              <a:t>То мореплаватель, то плотник –</a:t>
            </a:r>
            <a:br>
              <a:rPr lang="ru-RU" sz="2400" dirty="0" smtClean="0">
                <a:solidFill>
                  <a:schemeClr val="accent2">
                    <a:lumMod val="50000"/>
                  </a:schemeClr>
                </a:solidFill>
                <a:latin typeface="Times New Roman" pitchFamily="18" charset="0"/>
                <a:cs typeface="Times New Roman" pitchFamily="18" charset="0"/>
              </a:rPr>
            </a:br>
            <a:r>
              <a:rPr lang="ru-RU" sz="2400" dirty="0" smtClean="0">
                <a:solidFill>
                  <a:schemeClr val="accent2">
                    <a:lumMod val="50000"/>
                  </a:schemeClr>
                </a:solidFill>
                <a:latin typeface="Times New Roman" pitchFamily="18" charset="0"/>
                <a:cs typeface="Times New Roman" pitchFamily="18" charset="0"/>
              </a:rPr>
              <a:t>Он всеобъемлющей душой,</a:t>
            </a:r>
            <a:br>
              <a:rPr lang="ru-RU" sz="2400" dirty="0" smtClean="0">
                <a:solidFill>
                  <a:schemeClr val="accent2">
                    <a:lumMod val="50000"/>
                  </a:schemeClr>
                </a:solidFill>
                <a:latin typeface="Times New Roman" pitchFamily="18" charset="0"/>
                <a:cs typeface="Times New Roman" pitchFamily="18" charset="0"/>
              </a:rPr>
            </a:br>
            <a:r>
              <a:rPr lang="ru-RU" sz="2400" dirty="0" smtClean="0">
                <a:solidFill>
                  <a:schemeClr val="accent2">
                    <a:lumMod val="50000"/>
                  </a:schemeClr>
                </a:solidFill>
                <a:latin typeface="Times New Roman" pitchFamily="18" charset="0"/>
                <a:cs typeface="Times New Roman" pitchFamily="18" charset="0"/>
              </a:rPr>
              <a:t>На троне вечный был работник».</a:t>
            </a:r>
          </a:p>
        </p:txBody>
      </p:sp>
      <p:pic>
        <p:nvPicPr>
          <p:cNvPr id="11266" name="Picture 2" descr="https://ladyhistory.ru/wp-content/uploads/2019/01/2-12.jpg"/>
          <p:cNvPicPr>
            <a:picLocks noChangeAspect="1" noChangeArrowheads="1"/>
          </p:cNvPicPr>
          <p:nvPr/>
        </p:nvPicPr>
        <p:blipFill>
          <a:blip r:embed="rId3" cstate="print"/>
          <a:srcRect/>
          <a:stretch>
            <a:fillRect/>
          </a:stretch>
        </p:blipFill>
        <p:spPr bwMode="auto">
          <a:xfrm>
            <a:off x="2590800" y="781051"/>
            <a:ext cx="2697868" cy="3619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8" name="Picture 4" descr="https://avatars.mds.yandex.net/get-zen_doc/3714606/pub_614cb3b6321cef65da817278_614cb3beae98fa7557c973d2/scale_1200"/>
          <p:cNvPicPr>
            <a:picLocks noChangeAspect="1" noChangeArrowheads="1"/>
          </p:cNvPicPr>
          <p:nvPr/>
        </p:nvPicPr>
        <p:blipFill>
          <a:blip r:embed="rId4" cstate="print"/>
          <a:srcRect/>
          <a:stretch>
            <a:fillRect/>
          </a:stretch>
        </p:blipFill>
        <p:spPr bwMode="auto">
          <a:xfrm>
            <a:off x="5562599" y="752351"/>
            <a:ext cx="4186087" cy="3106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0" name="Picture 6" descr="https://illustrators.ru/uploads/attached_photo/image/100040/df3f2431fea614324991f4e7b819ca15.jpg"/>
          <p:cNvPicPr>
            <a:picLocks noChangeAspect="1" noChangeArrowheads="1"/>
          </p:cNvPicPr>
          <p:nvPr/>
        </p:nvPicPr>
        <p:blipFill>
          <a:blip r:embed="rId5" cstate="print"/>
          <a:srcRect t="5953" r="14530" b="13065"/>
          <a:stretch>
            <a:fillRect/>
          </a:stretch>
        </p:blipFill>
        <p:spPr bwMode="auto">
          <a:xfrm>
            <a:off x="7429500" y="3962400"/>
            <a:ext cx="1905000"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 name="Содержимое 10" descr="медный всадник.jpg"/>
          <p:cNvPicPr>
            <a:picLocks noGrp="1" noChangeAspect="1"/>
          </p:cNvPicPr>
          <p:nvPr>
            <p:ph idx="1"/>
          </p:nvPr>
        </p:nvPicPr>
        <p:blipFill>
          <a:blip r:embed="rId2" cstate="print"/>
          <a:stretch>
            <a:fillRect/>
          </a:stretch>
        </p:blipFill>
        <p:spPr>
          <a:xfrm>
            <a:off x="2226821" y="1825625"/>
            <a:ext cx="7738358" cy="4351338"/>
          </a:xfrm>
        </p:spPr>
      </p:pic>
      <p:pic>
        <p:nvPicPr>
          <p:cNvPr id="4" name="Picture 2" descr="Фон свиток (188 фото) &quot; ФОНОВАЯ ГАЛЕРЕЯ КАТЕРИНЫ АСКВИ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772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114550" y="4629150"/>
            <a:ext cx="7867650" cy="1846659"/>
          </a:xfrm>
          <a:prstGeom prst="rect">
            <a:avLst/>
          </a:prstGeom>
          <a:noFill/>
        </p:spPr>
        <p:txBody>
          <a:bodyPr wrap="square" rtlCol="0">
            <a:spAutoFit/>
          </a:bodyPr>
          <a:lstStyle/>
          <a:p>
            <a:pPr algn="ctr"/>
            <a:r>
              <a:rPr lang="ru-RU" sz="1600" dirty="0" smtClean="0">
                <a:solidFill>
                  <a:schemeClr val="accent2">
                    <a:lumMod val="50000"/>
                  </a:schemeClr>
                </a:solidFill>
                <a:latin typeface="Times New Roman" pitchFamily="18" charset="0"/>
                <a:cs typeface="Times New Roman" pitchFamily="18" charset="0"/>
              </a:rPr>
              <a:t>Петр I , позднее прозванный Великим, за время своего правления не только создал Российскую империю, но и провел столь стремительную и всеобъемлющую модернизацию, что установленные им правила, просуществовали до революции 1917 года, то есть два века. А многие внедренные им новшества вообще сохранились до наших дней и сейчас трудно даже представить, что их когда-то не существовало или они существовали в принципиально ином виде. </a:t>
            </a:r>
          </a:p>
          <a:p>
            <a:endParaRPr lang="ru-RU" dirty="0"/>
          </a:p>
        </p:txBody>
      </p:sp>
      <p:pic>
        <p:nvPicPr>
          <p:cNvPr id="13" name="Рисунок 12" descr="G:\Культ и быт Петровской Руси\медный всадник.jpg"/>
          <p:cNvPicPr/>
          <p:nvPr/>
        </p:nvPicPr>
        <p:blipFill>
          <a:blip r:embed="rId2" cstate="print"/>
          <a:srcRect/>
          <a:stretch>
            <a:fillRect/>
          </a:stretch>
        </p:blipFill>
        <p:spPr bwMode="auto">
          <a:xfrm>
            <a:off x="3228975" y="752599"/>
            <a:ext cx="5581650" cy="3790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ChangeArrowheads="1"/>
          </p:cNvSpPr>
          <p:nvPr/>
        </p:nvSpPr>
        <p:spPr bwMode="auto">
          <a:xfrm>
            <a:off x="2190750" y="3826840"/>
            <a:ext cx="782955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lvl="0" algn="ctr" fontAlgn="base">
              <a:spcBef>
                <a:spcPct val="0"/>
              </a:spcBef>
              <a:spcAft>
                <a:spcPct val="0"/>
              </a:spcAft>
            </a:pPr>
            <a: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Понимая, что Россия во многом отстала от развитых стран</a:t>
            </a:r>
            <a:b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Европы, в 1697 г. Петр сам вместе со своими сподвижниками от-</a:t>
            </a:r>
            <a:b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правляется</a:t>
            </a:r>
            <a: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 Европу с Великим посольством.</a:t>
            </a:r>
            <a:r>
              <a:rPr kumimoji="0" lang="ru-RU" sz="16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Петр</a:t>
            </a:r>
            <a:r>
              <a:rPr kumimoji="0" lang="ru-RU" sz="16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понимает,</a:t>
            </a:r>
            <a:r>
              <a:rPr kumimoji="0" lang="ru-RU" sz="1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что</a:t>
            </a:r>
            <a:r>
              <a:rPr kumimoji="0" lang="ru-RU" sz="16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lang="ru-RU" sz="1600" dirty="0" smtClean="0">
                <a:solidFill>
                  <a:schemeClr val="accent2">
                    <a:lumMod val="50000"/>
                  </a:schemeClr>
                </a:solidFill>
                <a:latin typeface="Times New Roman" pitchFamily="18" charset="0"/>
                <a:cs typeface="Times New Roman" pitchFamily="18" charset="0"/>
              </a:rPr>
              <a:t>России необходимы реформы в сферах экономики , управления, образования ,а так же равноправные деловые отношения с европейскими странами. А такие отношения возможны только при равном уровне бытовой культуры. </a:t>
            </a:r>
            <a:r>
              <a:rPr lang="ru-RU" sz="1600" dirty="0" smtClean="0">
                <a:solidFill>
                  <a:schemeClr val="accent2">
                    <a:lumMod val="50000"/>
                  </a:schemeClr>
                </a:solidFill>
                <a:latin typeface="Times New Roman" pitchFamily="18" charset="0"/>
                <a:ea typeface="Times New Roman" pitchFamily="18" charset="0"/>
                <a:cs typeface="Times New Roman" pitchFamily="18" charset="0"/>
              </a:rPr>
              <a:t>По возвращении в</a:t>
            </a:r>
            <a:br>
              <a:rPr lang="ru-RU" sz="1600" dirty="0" smtClean="0">
                <a:solidFill>
                  <a:schemeClr val="accent2">
                    <a:lumMod val="50000"/>
                  </a:schemeClr>
                </a:solidFill>
                <a:latin typeface="Times New Roman" pitchFamily="18" charset="0"/>
                <a:ea typeface="Times New Roman" pitchFamily="18" charset="0"/>
                <a:cs typeface="Times New Roman" pitchFamily="18" charset="0"/>
              </a:rPr>
            </a:br>
            <a:r>
              <a:rPr lang="ru-RU" sz="1600" dirty="0" smtClean="0">
                <a:solidFill>
                  <a:schemeClr val="accent2">
                    <a:lumMod val="50000"/>
                  </a:schemeClr>
                </a:solidFill>
                <a:latin typeface="Times New Roman" pitchFamily="18" charset="0"/>
                <a:ea typeface="Times New Roman" pitchFamily="18" charset="0"/>
                <a:cs typeface="Times New Roman" pitchFamily="18" charset="0"/>
              </a:rPr>
              <a:t>Россию , Петр начинает с невиданным размахом вводить различные новшества в повседневную жизнь России и быт российского дворянства</a:t>
            </a:r>
            <a:r>
              <a:rPr lang="ru-RU" sz="1400" dirty="0" smtClean="0">
                <a:solidFill>
                  <a:schemeClr val="accent2">
                    <a:lumMod val="50000"/>
                  </a:schemeClr>
                </a:solidFill>
                <a:latin typeface="Times New Roman" pitchFamily="18" charset="0"/>
                <a:cs typeface="Times New Roman" pitchFamily="18" charset="0"/>
              </a:rPr>
              <a:t>.</a:t>
            </a:r>
            <a:endParaRPr kumimoji="0" lang="ru-RU" sz="18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9" name="Рисунок 8" descr="https://coollib.net/i/33/373633/img_80.jpg"/>
          <p:cNvPicPr/>
          <p:nvPr/>
        </p:nvPicPr>
        <p:blipFill>
          <a:blip r:embed="rId3" cstate="print"/>
          <a:srcRect/>
          <a:stretch>
            <a:fillRect/>
          </a:stretch>
        </p:blipFill>
        <p:spPr bwMode="auto">
          <a:xfrm>
            <a:off x="3581400" y="809624"/>
            <a:ext cx="4703762" cy="3324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4097" name="Rectangle 1"/>
          <p:cNvSpPr>
            <a:spLocks noChangeArrowheads="1"/>
          </p:cNvSpPr>
          <p:nvPr/>
        </p:nvSpPr>
        <p:spPr bwMode="auto">
          <a:xfrm>
            <a:off x="2209800" y="4679914"/>
            <a:ext cx="77724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После посещения Западной Европы царь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Петр просто</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преисполнен</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грандиозными идеями по переустройству русского быта. Народная мудрость «встречают по одежке» вышла народу боком, поскольку самодержец решил эту самую одежку своих подданных изменить.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Сделано это было для того, чтобы русских на Западе принимали за своих и общались с ними на равных. Поскольку отличительной чертой русского человека была косматая борода, монарх первым делом распорядился своих подданных побрить. Текст соответствующего указа от 1698 года до наших дней не сохранился, но именно он положил начало изменению облика русского дворянства</a:t>
            </a:r>
            <a:r>
              <a:rPr kumimoji="0" lang="ru-RU" sz="1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7" name="Рисунок 6" descr="https://avatars.mds.yandex.net/get-zen_doc/1616946/pub_5dbcae5de6cb9b00b129e060_5dc2cbe70ce57b00af4af33c/scale_1200"/>
          <p:cNvPicPr/>
          <p:nvPr/>
        </p:nvPicPr>
        <p:blipFill>
          <a:blip r:embed="rId3" cstate="print"/>
          <a:srcRect/>
          <a:stretch>
            <a:fillRect/>
          </a:stretch>
        </p:blipFill>
        <p:spPr bwMode="auto">
          <a:xfrm>
            <a:off x="3402013" y="1147848"/>
            <a:ext cx="5341938" cy="3338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86029"/>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428750" y="3171825"/>
            <a:ext cx="10115550" cy="369332"/>
          </a:xfrm>
          <a:prstGeom prst="rect">
            <a:avLst/>
          </a:prstGeom>
          <a:noFill/>
        </p:spPr>
        <p:txBody>
          <a:bodyPr wrap="square" rtlCol="0">
            <a:spAutoFit/>
          </a:bodyPr>
          <a:lstStyle/>
          <a:p>
            <a:endParaRPr lang="ru-RU" dirty="0"/>
          </a:p>
        </p:txBody>
      </p:sp>
      <p:sp>
        <p:nvSpPr>
          <p:cNvPr id="21" name="TextBox 20"/>
          <p:cNvSpPr txBox="1"/>
          <p:nvPr/>
        </p:nvSpPr>
        <p:spPr>
          <a:xfrm>
            <a:off x="3705225" y="2000249"/>
            <a:ext cx="4286250" cy="369332"/>
          </a:xfrm>
          <a:prstGeom prst="rect">
            <a:avLst/>
          </a:prstGeom>
          <a:noFill/>
        </p:spPr>
        <p:txBody>
          <a:bodyPr wrap="square" rtlCol="0">
            <a:spAutoFit/>
          </a:bodyPr>
          <a:lstStyle/>
          <a:p>
            <a:endParaRPr lang="ru-RU" dirty="0"/>
          </a:p>
        </p:txBody>
      </p:sp>
      <p:sp>
        <p:nvSpPr>
          <p:cNvPr id="2065" name="Rectangle 17"/>
          <p:cNvSpPr>
            <a:spLocks noChangeArrowheads="1"/>
          </p:cNvSpPr>
          <p:nvPr/>
        </p:nvSpPr>
        <p:spPr bwMode="auto">
          <a:xfrm>
            <a:off x="2028826" y="4759099"/>
            <a:ext cx="81534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Когда Петр I  начал стричь бороды боярам и укорачивать их длиннополые кафтаны, люди поначалу восприняли это как сумасбродство молодого монарха. Но они ошибались. Петр действительно начал широкую программу культурных</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преобразований.</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Уже в 1700 г. у ворот Кремля были выставлены манекены с образцами новой одежды. Жестко и решительно царь начал менять внешний облик людей.</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 жизнь дворян и горожан стали вводиться не только одежда и обувь европейских образцов (польских, венгерских, французских, немецких) но и парики</a:t>
            </a:r>
            <a:r>
              <a:rPr kumimoji="0" lang="ru-RU" sz="1400" b="0" i="0" u="none" strike="noStrike" cap="none" normalizeH="0" baseline="0" dirty="0" smtClean="0">
                <a:ln>
                  <a:noFill/>
                </a:ln>
                <a:solidFill>
                  <a:srgbClr val="474747"/>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 name="Рисунок 25" descr="https://ds05.infourok.ru/uploads/ex/03bb/000176d2-773822a3/img22.jpg"/>
          <p:cNvPicPr/>
          <p:nvPr/>
        </p:nvPicPr>
        <p:blipFill>
          <a:blip r:embed="rId3" cstate="print"/>
          <a:srcRect/>
          <a:stretch>
            <a:fillRect/>
          </a:stretch>
        </p:blipFill>
        <p:spPr bwMode="auto">
          <a:xfrm>
            <a:off x="2190750" y="1772840"/>
            <a:ext cx="3676650" cy="2675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Рисунок 26" descr="https://avatars.mds.yandex.net/get-zen_doc/1710047/pub_5d64222b1ee34f00add99002_5d6624a3e3062c00ae0cb91a/scale_1200"/>
          <p:cNvPicPr/>
          <p:nvPr/>
        </p:nvPicPr>
        <p:blipFill>
          <a:blip r:embed="rId4" cstate="print"/>
          <a:srcRect/>
          <a:stretch>
            <a:fillRect/>
          </a:stretch>
        </p:blipFill>
        <p:spPr bwMode="auto">
          <a:xfrm>
            <a:off x="6057900" y="1752600"/>
            <a:ext cx="3857625"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TextBox 27"/>
          <p:cNvSpPr txBox="1"/>
          <p:nvPr/>
        </p:nvSpPr>
        <p:spPr>
          <a:xfrm>
            <a:off x="5000625" y="942976"/>
            <a:ext cx="2162175" cy="400110"/>
          </a:xfrm>
          <a:prstGeom prst="rect">
            <a:avLst/>
          </a:prstGeom>
          <a:noFill/>
        </p:spPr>
        <p:txBody>
          <a:bodyPr wrap="square" rtlCol="0">
            <a:spAutoFit/>
          </a:bodyPr>
          <a:lstStyle/>
          <a:p>
            <a:r>
              <a:rPr lang="ru-RU" sz="2000" b="1" dirty="0" smtClean="0">
                <a:solidFill>
                  <a:schemeClr val="accent2">
                    <a:lumMod val="50000"/>
                  </a:schemeClr>
                </a:solidFill>
                <a:latin typeface="Times New Roman" pitchFamily="18" charset="0"/>
                <a:cs typeface="Times New Roman" pitchFamily="18" charset="0"/>
              </a:rPr>
              <a:t>Внешний облик</a:t>
            </a:r>
            <a:endParaRPr lang="ru-RU" sz="2000"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081049" y="4256689"/>
            <a:ext cx="8008884" cy="2677656"/>
          </a:xfrm>
          <a:prstGeom prst="rect">
            <a:avLst/>
          </a:prstGeom>
        </p:spPr>
        <p:txBody>
          <a:bodyPr wrap="square">
            <a:spAutoFit/>
          </a:bodyPr>
          <a:lstStyle/>
          <a:p>
            <a:pPr algn="ctr"/>
            <a:r>
              <a:rPr lang="ru-RU" dirty="0" smtClean="0"/>
              <a:t/>
            </a:r>
            <a:br>
              <a:rPr lang="ru-RU" dirty="0" smtClean="0"/>
            </a:br>
            <a:r>
              <a:rPr lang="ru-RU" dirty="0" smtClean="0">
                <a:solidFill>
                  <a:schemeClr val="accent2">
                    <a:lumMod val="50000"/>
                  </a:schemeClr>
                </a:solidFill>
                <a:latin typeface="Times New Roman" pitchFamily="18" charset="0"/>
                <a:cs typeface="Times New Roman" pitchFamily="18" charset="0"/>
              </a:rPr>
              <a:t/>
            </a:r>
            <a:br>
              <a:rPr lang="ru-RU" dirty="0" smtClean="0">
                <a:solidFill>
                  <a:schemeClr val="accent2">
                    <a:lumMod val="50000"/>
                  </a:schemeClr>
                </a:solidFill>
                <a:latin typeface="Times New Roman" pitchFamily="18" charset="0"/>
                <a:cs typeface="Times New Roman" pitchFamily="18" charset="0"/>
              </a:rPr>
            </a:br>
            <a:r>
              <a:rPr lang="ru-RU" sz="1600" dirty="0" smtClean="0">
                <a:solidFill>
                  <a:schemeClr val="accent2">
                    <a:lumMod val="50000"/>
                  </a:schemeClr>
                </a:solidFill>
                <a:latin typeface="Times New Roman" pitchFamily="18" charset="0"/>
                <a:cs typeface="Times New Roman" pitchFamily="18" charset="0"/>
              </a:rPr>
              <a:t>По указу Петра I в 1700 г. дворянам и горожанам было запрещено ношение старого русского костюма и вместо него были установлены следующие формы: для мужчин — короткий прилегающий кафтан и камзол, кюлоты, длинные чулки и башмаки с пряжками, белый парик или напудренные волосы, бритое лицо; для женщин — широкая каркасная юбка, плотно облегающий лиф (корсаж) с глубоким декольте, парик и туфли на высоких каблуках, яркая декоративная косметика (румяна и белила).</a:t>
            </a:r>
          </a:p>
          <a:p>
            <a:r>
              <a:rPr lang="ru-RU" dirty="0" smtClean="0"/>
              <a:t/>
            </a:r>
            <a:br>
              <a:rPr lang="ru-RU" dirty="0" smtClean="0"/>
            </a:br>
            <a:endParaRPr lang="ru-RU" dirty="0"/>
          </a:p>
        </p:txBody>
      </p:sp>
      <p:pic>
        <p:nvPicPr>
          <p:cNvPr id="6" name="Рисунок 5" descr="https://ds04.infourok.ru/uploads/ex/0941/00124538-71e13e9f/img16.jpg"/>
          <p:cNvPicPr/>
          <p:nvPr/>
        </p:nvPicPr>
        <p:blipFill>
          <a:blip r:embed="rId3" cstate="print"/>
          <a:srcRect/>
          <a:stretch>
            <a:fillRect/>
          </a:stretch>
        </p:blipFill>
        <p:spPr bwMode="auto">
          <a:xfrm>
            <a:off x="2165133" y="872359"/>
            <a:ext cx="4630846" cy="3531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https://i.pinimg.com/736x/4c/b9/d3/4cb9d35546f3a72e2cffdcbf9100e566--th-century-historical-clothing.jpg"/>
          <p:cNvPicPr/>
          <p:nvPr/>
        </p:nvPicPr>
        <p:blipFill>
          <a:blip r:embed="rId4" cstate="print"/>
          <a:srcRect/>
          <a:stretch>
            <a:fillRect/>
          </a:stretch>
        </p:blipFill>
        <p:spPr bwMode="auto">
          <a:xfrm>
            <a:off x="6947339" y="725213"/>
            <a:ext cx="2881782" cy="3762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50"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105150" y="1190625"/>
            <a:ext cx="6124575" cy="369332"/>
          </a:xfrm>
          <a:prstGeom prst="rect">
            <a:avLst/>
          </a:prstGeom>
          <a:noFill/>
        </p:spPr>
        <p:txBody>
          <a:bodyPr wrap="square" rtlCol="0">
            <a:spAutoFit/>
          </a:bodyPr>
          <a:lstStyle/>
          <a:p>
            <a:endParaRPr lang="ru-RU" dirty="0"/>
          </a:p>
        </p:txBody>
      </p:sp>
      <p:sp>
        <p:nvSpPr>
          <p:cNvPr id="5121" name="Rectangle 1"/>
          <p:cNvSpPr>
            <a:spLocks noChangeArrowheads="1"/>
          </p:cNvSpPr>
          <p:nvPr/>
        </p:nvSpPr>
        <p:spPr bwMode="auto">
          <a:xfrm>
            <a:off x="2143125" y="4618364"/>
            <a:ext cx="802005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Царь Пётр I </a:t>
            </a:r>
            <a:r>
              <a:rPr kumimoji="0" lang="ru-RU" sz="1300" b="0" i="0" u="none" strike="noStrike" cap="none" normalizeH="0" dirty="0" smtClean="0">
                <a:ln>
                  <a:noFill/>
                </a:ln>
                <a:solidFill>
                  <a:schemeClr val="accent2">
                    <a:lumMod val="50000"/>
                  </a:schemeClr>
                </a:solidFill>
                <a:effectLst/>
                <a:latin typeface="Tahoma" pitchFamily="34" charset="0"/>
                <a:ea typeface="Times New Roman" pitchFamily="18" charset="0"/>
                <a:cs typeface="Tahoma" pitchFamily="34" charset="0"/>
              </a:rPr>
              <a:t> вводит</a:t>
            </a: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 ассамблеи. В указе говорится, что это слово </a:t>
            </a:r>
            <a:r>
              <a:rPr kumimoji="0" lang="ru-RU" sz="1300" b="0" i="0" u="none" strike="noStrike" cap="none" normalizeH="0" baseline="0" dirty="0" smtClean="0">
                <a:ln>
                  <a:noFill/>
                </a:ln>
                <a:solidFill>
                  <a:schemeClr val="accent2">
                    <a:lumMod val="50000"/>
                  </a:schemeClr>
                </a:solidFill>
                <a:effectLst/>
                <a:latin typeface="Calibri"/>
                <a:ea typeface="Times New Roman" pitchFamily="18" charset="0"/>
                <a:cs typeface="Tahoma" pitchFamily="34" charset="0"/>
              </a:rPr>
              <a:t>—</a:t>
            </a: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 французское.</a:t>
            </a:r>
            <a:r>
              <a:rPr kumimoji="0" lang="ru-RU" sz="1300" b="0" i="0" u="none" strike="noStrike" cap="none" normalizeH="0" dirty="0" smtClean="0">
                <a:ln>
                  <a:noFill/>
                </a:ln>
                <a:solidFill>
                  <a:schemeClr val="accent2">
                    <a:lumMod val="50000"/>
                  </a:schemeClr>
                </a:solidFill>
                <a:effectLst/>
                <a:latin typeface="Tahoma" pitchFamily="34" charset="0"/>
                <a:ea typeface="Times New Roman" pitchFamily="18" charset="0"/>
                <a:cs typeface="Tahoma" pitchFamily="34" charset="0"/>
              </a:rPr>
              <a:t> Ранее на пирах присутствовали только мужчины, а на ассамблеи надлежало являться с женами и дочерьми. </a:t>
            </a:r>
            <a:r>
              <a:rPr lang="ru-RU" sz="1300" dirty="0" smtClean="0">
                <a:solidFill>
                  <a:schemeClr val="accent2">
                    <a:lumMod val="50000"/>
                  </a:schemeClr>
                </a:solidFill>
                <a:latin typeface="Tahoma" pitchFamily="34" charset="0"/>
                <a:ea typeface="Times New Roman" pitchFamily="18" charset="0"/>
                <a:cs typeface="Tahoma" pitchFamily="34" charset="0"/>
              </a:rPr>
              <a:t>В</a:t>
            </a:r>
            <a:r>
              <a:rPr kumimoji="0" lang="ru-RU" sz="1300" b="0" i="0" u="none" strike="noStrike" cap="none" normalizeH="0" dirty="0" smtClean="0">
                <a:ln>
                  <a:noFill/>
                </a:ln>
                <a:solidFill>
                  <a:schemeClr val="accent2">
                    <a:lumMod val="50000"/>
                  </a:schemeClr>
                </a:solidFill>
                <a:effectLst/>
                <a:latin typeface="Tahoma" pitchFamily="34" charset="0"/>
                <a:ea typeface="Times New Roman" pitchFamily="18" charset="0"/>
                <a:cs typeface="Tahoma" pitchFamily="34" charset="0"/>
              </a:rPr>
              <a:t>водя ассамблеи, Петр навсегда покончил с изоляцией женщин в теремах. </a:t>
            </a:r>
            <a:r>
              <a:rPr lang="ru-RU" sz="1300" dirty="0" smtClean="0">
                <a:solidFill>
                  <a:schemeClr val="accent2">
                    <a:lumMod val="50000"/>
                  </a:schemeClr>
                </a:solidFill>
                <a:latin typeface="Tahoma" pitchFamily="34" charset="0"/>
                <a:ea typeface="Times New Roman" pitchFamily="18" charset="0"/>
                <a:cs typeface="Tahoma" pitchFamily="34" charset="0"/>
              </a:rPr>
              <a:t>На ассамблеях</a:t>
            </a: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 танцевали, вели светские разговоры и дружеские беседы, обменивались мнениями, пили ранее неизвестный в России напиток </a:t>
            </a:r>
            <a:r>
              <a:rPr kumimoji="0" lang="ru-RU" sz="1300" b="0" i="0" u="none" strike="noStrike" cap="none" normalizeH="0" baseline="0" dirty="0" smtClean="0">
                <a:ln>
                  <a:noFill/>
                </a:ln>
                <a:solidFill>
                  <a:schemeClr val="accent2">
                    <a:lumMod val="50000"/>
                  </a:schemeClr>
                </a:solidFill>
                <a:effectLst/>
                <a:latin typeface="Calibri"/>
                <a:ea typeface="Times New Roman" pitchFamily="18" charset="0"/>
                <a:cs typeface="Tahoma" pitchFamily="34" charset="0"/>
              </a:rPr>
              <a:t>—</a:t>
            </a: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 кофе, курили трубки с табаком по европейскому обычаю, играли в шашки и шахматы.</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accent2">
                    <a:lumMod val="50000"/>
                  </a:schemeClr>
                </a:solidFill>
                <a:effectLst/>
                <a:latin typeface="Tahoma" pitchFamily="34" charset="0"/>
                <a:ea typeface="Times New Roman" pitchFamily="18" charset="0"/>
                <a:cs typeface="Tahoma" pitchFamily="34" charset="0"/>
              </a:rPr>
              <a:t>Каждый петербургский вельможа хотя бы один раз в году (а то и чаще) должен был устроить в своём доме ассамблею, выставить угощение, обеспечить залу для танцев, комнаты для отдыха, игр и бесед. Позже ассамблеи преобразовываются в балы.</a:t>
            </a:r>
            <a:endParaRPr kumimoji="0" lang="ru-RU"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7" name="Рисунок 6" descr="https://cf2.ppt-online.org/files2/slide/s/sVTvFmMDYbQr09aj5iltneoxJzcdqWgHL84CBZ/slide-57.jpg"/>
          <p:cNvPicPr/>
          <p:nvPr/>
        </p:nvPicPr>
        <p:blipFill>
          <a:blip r:embed="rId3" cstate="print"/>
          <a:srcRect l="11518" t="17240" r="16328" b="6748"/>
          <a:stretch>
            <a:fillRect/>
          </a:stretch>
        </p:blipFill>
        <p:spPr bwMode="auto">
          <a:xfrm>
            <a:off x="3310758" y="921954"/>
            <a:ext cx="5350751" cy="356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4276725" y="466725"/>
            <a:ext cx="3124200" cy="369332"/>
          </a:xfrm>
          <a:prstGeom prst="rect">
            <a:avLst/>
          </a:prstGeom>
          <a:noFill/>
        </p:spPr>
        <p:txBody>
          <a:bodyPr wrap="square" rtlCol="0">
            <a:spAutoFit/>
          </a:bodyPr>
          <a:lstStyle/>
          <a:p>
            <a:r>
              <a:rPr lang="ru-RU" dirty="0" smtClean="0"/>
              <a:t>                 </a:t>
            </a:r>
            <a:r>
              <a:rPr lang="ru-RU" b="1" dirty="0" smtClean="0">
                <a:solidFill>
                  <a:schemeClr val="accent2">
                    <a:lumMod val="50000"/>
                  </a:schemeClr>
                </a:solidFill>
              </a:rPr>
              <a:t>Ассамблея</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Фон свиток (188 фото) &quot; ФОНОВАЯ ГАЛЕРЕЯ КАТЕРИНЫ АСКВИ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675" y="0"/>
            <a:ext cx="10525124" cy="67719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524125" y="4657725"/>
            <a:ext cx="7172325" cy="1754326"/>
          </a:xfrm>
          <a:prstGeom prst="rect">
            <a:avLst/>
          </a:prstGeom>
        </p:spPr>
        <p:txBody>
          <a:bodyPr wrap="square">
            <a:spAutoFit/>
          </a:bodyPr>
          <a:lstStyle/>
          <a:p>
            <a:pPr algn="ctr"/>
            <a:r>
              <a:rPr lang="ru-RU" dirty="0" smtClean="0">
                <a:solidFill>
                  <a:schemeClr val="accent2">
                    <a:lumMod val="50000"/>
                  </a:schemeClr>
                </a:solidFill>
                <a:latin typeface="Times New Roman" pitchFamily="18" charset="0"/>
                <a:cs typeface="Times New Roman" pitchFamily="18" charset="0"/>
              </a:rPr>
              <a:t>Для молодых дворян в 1717 году был издан своеобразный учебник-наставление «Юности честное зерцало, или Показание к житейскому обхождению», подготовленный по приказу императора. В основе издания − свод правил, которые, по замыслу Петра Первого, были предназначены детям дворян для их обучения этикету и хорошим манерам</a:t>
            </a:r>
            <a:endParaRPr lang="ru-RU" dirty="0">
              <a:solidFill>
                <a:schemeClr val="accent2">
                  <a:lumMod val="50000"/>
                </a:schemeClr>
              </a:solidFill>
              <a:latin typeface="Times New Roman" pitchFamily="18" charset="0"/>
              <a:cs typeface="Times New Roman" pitchFamily="18" charset="0"/>
            </a:endParaRPr>
          </a:p>
        </p:txBody>
      </p:sp>
      <p:pic>
        <p:nvPicPr>
          <p:cNvPr id="9" name="Рисунок 8" descr="https://avatars.mds.yandex.net/get-zen_doc/4979934/pub_60842ed13b735b52f827d159_60842f9711963e5562a8bc3d/scale_1200"/>
          <p:cNvPicPr/>
          <p:nvPr/>
        </p:nvPicPr>
        <p:blipFill>
          <a:blip r:embed="rId3" cstate="print"/>
          <a:srcRect/>
          <a:stretch>
            <a:fillRect/>
          </a:stretch>
        </p:blipFill>
        <p:spPr bwMode="auto">
          <a:xfrm>
            <a:off x="3116263" y="612646"/>
            <a:ext cx="5884862" cy="3692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846</Words>
  <Application>Microsoft Office PowerPoint</Application>
  <PresentationFormat>Произвольный</PresentationFormat>
  <Paragraphs>35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школа Фёдоровская</dc:creator>
  <cp:lastModifiedBy>User</cp:lastModifiedBy>
  <cp:revision>78</cp:revision>
  <dcterms:created xsi:type="dcterms:W3CDTF">2021-10-26T08:06:47Z</dcterms:created>
  <dcterms:modified xsi:type="dcterms:W3CDTF">2021-10-30T11:03:07Z</dcterms:modified>
</cp:coreProperties>
</file>