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62" r:id="rId2"/>
    <p:sldId id="256" r:id="rId3"/>
    <p:sldId id="261" r:id="rId4"/>
    <p:sldId id="263" r:id="rId5"/>
    <p:sldId id="260" r:id="rId6"/>
    <p:sldId id="283" r:id="rId7"/>
    <p:sldId id="258" r:id="rId8"/>
    <p:sldId id="288" r:id="rId9"/>
    <p:sldId id="279" r:id="rId10"/>
    <p:sldId id="287" r:id="rId11"/>
    <p:sldId id="280" r:id="rId12"/>
    <p:sldId id="286" r:id="rId13"/>
    <p:sldId id="281" r:id="rId14"/>
    <p:sldId id="285" r:id="rId15"/>
    <p:sldId id="284" r:id="rId16"/>
    <p:sldId id="289" r:id="rId17"/>
    <p:sldId id="274" r:id="rId18"/>
    <p:sldId id="275" r:id="rId19"/>
    <p:sldId id="292" r:id="rId20"/>
    <p:sldId id="291" r:id="rId21"/>
    <p:sldId id="298" r:id="rId22"/>
    <p:sldId id="296" r:id="rId23"/>
    <p:sldId id="297" r:id="rId24"/>
    <p:sldId id="290" r:id="rId25"/>
    <p:sldId id="282" r:id="rId26"/>
    <p:sldId id="295" r:id="rId27"/>
    <p:sldId id="293" r:id="rId28"/>
    <p:sldId id="294" r:id="rId29"/>
    <p:sldId id="299" r:id="rId30"/>
    <p:sldId id="27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98699"/>
            <a:ext cx="7772400" cy="1211263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8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072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34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022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911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0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130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067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97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9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792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786DDDE-3C24-42F7-AD86-2E9235749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08E8D"/>
                </a:solidFill>
              </a:defRPr>
            </a:lvl1pPr>
          </a:lstStyle>
          <a:p>
            <a:fld id="{66EAE15F-6247-4BFE-8560-255CB9D3AF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onotype Corsiva" panose="03010101010201010101" pitchFamily="66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im0-tub-ru.yandex.net/i?id=7c5a4b9686c1eb2ecb3f53ead973c8e9&amp;n=33&amp;h=215&amp;w=287" TargetMode="External"/><Relationship Id="rId3" Type="http://schemas.openxmlformats.org/officeDocument/2006/relationships/hyperlink" Target="https://im1-tub-ru.yandex.net/i?id=7201991737d8e7c3dbf1337e85dcad77&amp;n=33&amp;h=215&amp;w=323" TargetMode="External"/><Relationship Id="rId7" Type="http://schemas.openxmlformats.org/officeDocument/2006/relationships/hyperlink" Target="http://img1.liveinternet.ru/images/attach/c/11/115/600/115600427_120.png" TargetMode="External"/><Relationship Id="rId2" Type="http://schemas.openxmlformats.org/officeDocument/2006/relationships/hyperlink" Target="https://im2-tub-ru.yandex.net/i?id=de27a0eb5f6c4381b523244e75d89b1e&amp;n=33&amp;h=215&amp;w=343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appy-giraffe.ru/upload/userfiles/images/2012/03/21/kv.jpg" TargetMode="External"/><Relationship Id="rId11" Type="http://schemas.openxmlformats.org/officeDocument/2006/relationships/hyperlink" Target="http://www.itogi.ru/7-days/img/796/I-37-OBSCH-shkola-f65_640.jpg" TargetMode="External"/><Relationship Id="rId5" Type="http://schemas.openxmlformats.org/officeDocument/2006/relationships/hyperlink" Target="http://www.ogugauo.ru/attachments/article/851/1.jpg" TargetMode="External"/><Relationship Id="rId10" Type="http://schemas.openxmlformats.org/officeDocument/2006/relationships/hyperlink" Target="http://uapryal.com.ua/wp-content/uploads/2015/04/Ladyizhenskaya.jpg" TargetMode="External"/><Relationship Id="rId4" Type="http://schemas.openxmlformats.org/officeDocument/2006/relationships/hyperlink" Target="http://tksu.ru/SiteAssets/NewsWiki/%D0%92%D0%BD%D0%B8%D0%BC%D0%B0%D0%BD%D0%B8%D0%B5!%20%D0%9A%D0%BE%D0%BD%D0%BA%D1%83%D1%80%D1%81!/ad3q2528.jpg" TargetMode="External"/><Relationship Id="rId9" Type="http://schemas.openxmlformats.org/officeDocument/2006/relationships/hyperlink" Target="http://gymn22.narod.ru/Old_site/photos/photos3/p3_15.jp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23728" y="908720"/>
            <a:ext cx="48224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+mj-lt"/>
                <a:cs typeface="Arial" panose="020B0604020202020204" pitchFamily="34" charset="0"/>
              </a:rPr>
              <a:t>Формирование коммуникативных </a:t>
            </a:r>
          </a:p>
          <a:p>
            <a:pPr algn="ctr"/>
            <a:r>
              <a:rPr lang="ru-RU" sz="4000" b="1" dirty="0">
                <a:latin typeface="+mj-lt"/>
                <a:cs typeface="Arial" panose="020B0604020202020204" pitchFamily="34" charset="0"/>
              </a:rPr>
              <a:t>к</a:t>
            </a:r>
            <a:r>
              <a:rPr lang="ru-RU" sz="4000" b="1" dirty="0" smtClean="0">
                <a:latin typeface="+mj-lt"/>
                <a:cs typeface="Arial" panose="020B0604020202020204" pitchFamily="34" charset="0"/>
              </a:rPr>
              <a:t>омпетенций у детей среднего и старшего школьного возраста</a:t>
            </a:r>
            <a:endParaRPr lang="ru-RU" sz="40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11960" y="4709476"/>
            <a:ext cx="46778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cs typeface="Arial" panose="020B0604020202020204" pitchFamily="34" charset="0"/>
              </a:rPr>
              <a:t>Презентацию подготовил</a:t>
            </a:r>
          </a:p>
          <a:p>
            <a:pPr algn="ctr"/>
            <a:r>
              <a:rPr lang="ru-RU" sz="2400" dirty="0">
                <a:cs typeface="Arial" panose="020B0604020202020204" pitchFamily="34" charset="0"/>
              </a:rPr>
              <a:t>у</a:t>
            </a:r>
            <a:r>
              <a:rPr lang="ru-RU" sz="2400" dirty="0" smtClean="0">
                <a:cs typeface="Arial" panose="020B0604020202020204" pitchFamily="34" charset="0"/>
              </a:rPr>
              <a:t>читель русского языка и литературы</a:t>
            </a:r>
          </a:p>
          <a:p>
            <a:pPr algn="ctr"/>
            <a:r>
              <a:rPr lang="ru-RU" sz="2400" dirty="0" smtClean="0">
                <a:cs typeface="Arial" panose="020B0604020202020204" pitchFamily="34" charset="0"/>
              </a:rPr>
              <a:t>МОУ «Фёдоровская ОШ»</a:t>
            </a:r>
          </a:p>
          <a:p>
            <a:pPr algn="ctr"/>
            <a:r>
              <a:rPr lang="ru-RU" sz="2400" dirty="0" smtClean="0">
                <a:cs typeface="Arial" panose="020B0604020202020204" pitchFamily="34" charset="0"/>
              </a:rPr>
              <a:t>Титов Олег Валериевич</a:t>
            </a:r>
            <a:endParaRPr lang="ru-RU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8836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196752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 smtClean="0"/>
              <a:t>У  ОБУЧАЮЩИХСЯ </a:t>
            </a:r>
          </a:p>
          <a:p>
            <a:pPr algn="ctr"/>
            <a:endParaRPr lang="ru-RU" sz="2400" b="1" u="sng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повышается </a:t>
            </a:r>
            <a:r>
              <a:rPr lang="ru-RU" sz="2800" dirty="0"/>
              <a:t>интерес к процессу </a:t>
            </a:r>
            <a:r>
              <a:rPr lang="ru-RU" sz="2800" dirty="0" smtClean="0"/>
              <a:t>обучения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повышается учебная мотивация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прослеживается </a:t>
            </a:r>
            <a:r>
              <a:rPr lang="ru-RU" sz="2800" dirty="0"/>
              <a:t>рост учебных </a:t>
            </a:r>
            <a:r>
              <a:rPr lang="ru-RU" sz="2800" dirty="0" smtClean="0"/>
              <a:t>достижений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появляется уверенность </a:t>
            </a:r>
            <a:r>
              <a:rPr lang="ru-RU" sz="2800" dirty="0"/>
              <a:t>в своих </a:t>
            </a:r>
            <a:r>
              <a:rPr lang="ru-RU" sz="2800" dirty="0" smtClean="0"/>
              <a:t>силах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самостоятельность </a:t>
            </a:r>
            <a:r>
              <a:rPr lang="ru-RU" sz="2800" dirty="0"/>
              <a:t>в </a:t>
            </a:r>
            <a:r>
              <a:rPr lang="ru-RU" sz="2800" dirty="0" smtClean="0"/>
              <a:t>суждениях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dirty="0" smtClean="0"/>
              <a:t>свободное взаимодействие </a:t>
            </a:r>
            <a:r>
              <a:rPr lang="ru-RU" sz="2800" dirty="0"/>
              <a:t>при организации групповой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295034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163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08720"/>
            <a:ext cx="669674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/>
              <a:t>Коммуникативная компетентность включает в себя </a:t>
            </a:r>
            <a:endParaRPr lang="ru-RU" sz="3600" b="1" u="sng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знания </a:t>
            </a:r>
            <a:r>
              <a:rPr lang="ru-RU" sz="3200" dirty="0"/>
              <a:t>основных </a:t>
            </a:r>
            <a:r>
              <a:rPr lang="ru-RU" sz="3200" dirty="0" smtClean="0"/>
              <a:t>понятий</a:t>
            </a:r>
            <a:r>
              <a:rPr lang="ru-RU" sz="3200" dirty="0"/>
              <a:t>,</a:t>
            </a:r>
            <a:endParaRPr lang="ru-RU" sz="3200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описание</a:t>
            </a:r>
            <a:r>
              <a:rPr lang="ru-RU" sz="3200" dirty="0"/>
              <a:t>, </a:t>
            </a:r>
            <a:endParaRPr lang="ru-RU" sz="3200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повествование</a:t>
            </a:r>
            <a:r>
              <a:rPr lang="ru-RU" sz="3200" dirty="0"/>
              <a:t>, </a:t>
            </a:r>
            <a:endParaRPr lang="ru-RU" sz="3200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рассуждение</a:t>
            </a:r>
            <a:r>
              <a:rPr lang="ru-RU" sz="3200" dirty="0"/>
              <a:t>, </a:t>
            </a:r>
            <a:endParaRPr lang="ru-RU" sz="3200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умения </a:t>
            </a:r>
            <a:r>
              <a:rPr lang="ru-RU" sz="3200" dirty="0"/>
              <a:t>и навыки анализа, </a:t>
            </a:r>
            <a:endParaRPr lang="ru-RU" sz="3200" dirty="0" smtClean="0"/>
          </a:p>
          <a:p>
            <a:pPr marL="514350" indent="-514350" algn="ctr">
              <a:buFont typeface="+mj-lt"/>
              <a:buAutoNum type="arabicParenR"/>
            </a:pPr>
            <a:r>
              <a:rPr lang="ru-RU" sz="3200" dirty="0" smtClean="0"/>
              <a:t>умения </a:t>
            </a:r>
            <a:r>
              <a:rPr lang="ru-RU" sz="3200" dirty="0"/>
              <a:t>и навыки речевого общения в разных сферах и ситуациях </a:t>
            </a:r>
            <a:r>
              <a:rPr lang="ru-RU" sz="3200" dirty="0" smtClean="0"/>
              <a:t>общения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9287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9432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/>
              <a:t>Важные аспекты</a:t>
            </a:r>
          </a:p>
          <a:p>
            <a:pPr algn="ctr"/>
            <a:endParaRPr lang="ru-RU" sz="3600" b="1" u="sng" dirty="0" smtClean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коммуникативные </a:t>
            </a:r>
            <a:r>
              <a:rPr lang="ru-RU" sz="2800" b="1" dirty="0"/>
              <a:t>целевые </a:t>
            </a:r>
            <a:r>
              <a:rPr lang="ru-RU" sz="2800" b="1" dirty="0" smtClean="0"/>
              <a:t>установки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специальная </a:t>
            </a:r>
            <a:r>
              <a:rPr lang="ru-RU" sz="2800" b="1" dirty="0"/>
              <a:t>система ситуативных </a:t>
            </a:r>
            <a:r>
              <a:rPr lang="ru-RU" sz="2800" b="1" dirty="0" smtClean="0"/>
              <a:t>упражнений</a:t>
            </a:r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использование </a:t>
            </a:r>
            <a:r>
              <a:rPr lang="ru-RU" sz="2800" b="1" dirty="0"/>
              <a:t>текста в качестве дидактической единицы учебного </a:t>
            </a:r>
            <a:r>
              <a:rPr lang="ru-RU" sz="2800" b="1" dirty="0" smtClean="0"/>
              <a:t>материала</a:t>
            </a:r>
            <a:endParaRPr lang="ru-RU" sz="28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использование </a:t>
            </a:r>
            <a:r>
              <a:rPr lang="ru-RU" sz="2800" b="1" dirty="0"/>
              <a:t>учебных ситуаций </a:t>
            </a:r>
            <a:r>
              <a:rPr lang="ru-RU" sz="2800" b="1" dirty="0" smtClean="0"/>
              <a:t>общения</a:t>
            </a:r>
            <a:endParaRPr lang="ru-RU" sz="28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 </a:t>
            </a:r>
            <a:r>
              <a:rPr lang="ru-RU" sz="2800" b="1" dirty="0"/>
              <a:t>обучение школьников рациональным приемам работы с </a:t>
            </a:r>
            <a:r>
              <a:rPr lang="ru-RU" sz="2800" b="1" dirty="0" smtClean="0"/>
              <a:t>книгой</a:t>
            </a:r>
            <a:endParaRPr lang="ru-RU" sz="28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формирование </a:t>
            </a:r>
            <a:r>
              <a:rPr lang="ru-RU" sz="2800" b="1" dirty="0"/>
              <a:t>умений систематизировать </a:t>
            </a:r>
            <a:r>
              <a:rPr lang="ru-RU" sz="2800" b="1" dirty="0" smtClean="0"/>
              <a:t>материал</a:t>
            </a:r>
            <a:endParaRPr lang="ru-RU" sz="2800" b="1" dirty="0"/>
          </a:p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ru-RU" sz="2800" b="1" dirty="0" smtClean="0"/>
              <a:t>умение </a:t>
            </a:r>
            <a:r>
              <a:rPr lang="ru-RU" sz="2800" b="1" dirty="0"/>
              <a:t>работать в </a:t>
            </a:r>
            <a:r>
              <a:rPr lang="ru-RU" sz="2800" b="1" dirty="0" smtClean="0"/>
              <a:t>группе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27981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u="sng" dirty="0" smtClean="0"/>
              <a:t>Речевая </a:t>
            </a:r>
            <a:r>
              <a:rPr lang="ru-RU" sz="3600" b="1" u="sng" dirty="0"/>
              <a:t>компетентность </a:t>
            </a:r>
            <a:r>
              <a:rPr lang="ru-RU" sz="3600" b="1" u="sng" dirty="0" smtClean="0"/>
              <a:t> </a:t>
            </a:r>
          </a:p>
          <a:p>
            <a:pPr marL="0" indent="0" algn="ctr">
              <a:buNone/>
            </a:pPr>
            <a:r>
              <a:rPr lang="ru-RU" sz="3600" b="1" u="sng" dirty="0" smtClean="0"/>
              <a:t>формируется </a:t>
            </a:r>
            <a:r>
              <a:rPr lang="ru-RU" sz="3600" b="1" u="sng" dirty="0"/>
              <a:t>через</a:t>
            </a:r>
            <a:r>
              <a:rPr lang="ru-RU" sz="3600" b="1" u="sng" dirty="0" smtClean="0"/>
              <a:t>:</a:t>
            </a:r>
          </a:p>
          <a:p>
            <a:pPr marL="0" indent="0" algn="ctr">
              <a:buNone/>
            </a:pPr>
            <a:endParaRPr lang="ru-RU" sz="3600" b="1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200" dirty="0" smtClean="0"/>
              <a:t> </a:t>
            </a:r>
            <a:r>
              <a:rPr lang="ru-RU" sz="3200" dirty="0"/>
              <a:t>обучение содержанию </a:t>
            </a:r>
            <a:r>
              <a:rPr lang="ru-RU" sz="3200" dirty="0" smtClean="0"/>
              <a:t>предмета</a:t>
            </a:r>
            <a:endParaRPr lang="ru-RU" sz="3200" dirty="0" smtClean="0"/>
          </a:p>
          <a:p>
            <a:pPr algn="ctr">
              <a:buFont typeface="Wingdings" panose="05000000000000000000" pitchFamily="2" charset="2"/>
              <a:buChar char="v"/>
            </a:pPr>
            <a:endParaRPr lang="ru-RU" sz="3200" dirty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200" dirty="0" smtClean="0"/>
              <a:t> </a:t>
            </a:r>
            <a:r>
              <a:rPr lang="ru-RU" sz="3200" dirty="0"/>
              <a:t>развитие прикладных исследовательских </a:t>
            </a:r>
            <a:r>
              <a:rPr lang="ru-RU" sz="3200" dirty="0" smtClean="0"/>
              <a:t>умений</a:t>
            </a:r>
            <a:endParaRPr lang="ru-RU" sz="3200" dirty="0" smtClean="0"/>
          </a:p>
          <a:p>
            <a:pPr algn="ctr">
              <a:buFont typeface="Wingdings" panose="05000000000000000000" pitchFamily="2" charset="2"/>
              <a:buChar char="v"/>
            </a:pPr>
            <a:endParaRPr lang="ru-RU" sz="3200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200" dirty="0" smtClean="0"/>
              <a:t> </a:t>
            </a:r>
            <a:r>
              <a:rPr lang="ru-RU" sz="3200" dirty="0"/>
              <a:t>развитие социально-коммуникативных </a:t>
            </a:r>
            <a:r>
              <a:rPr lang="ru-RU" sz="3200" dirty="0" smtClean="0"/>
              <a:t>умений</a:t>
            </a:r>
            <a:endParaRPr lang="ru-RU" sz="3200" dirty="0" smtClean="0"/>
          </a:p>
          <a:p>
            <a:pPr algn="ctr">
              <a:buFont typeface="Wingdings" panose="05000000000000000000" pitchFamily="2" charset="2"/>
              <a:buChar char="v"/>
            </a:pPr>
            <a:endParaRPr lang="ru-RU" sz="3200" dirty="0" smtClean="0"/>
          </a:p>
          <a:p>
            <a:pPr algn="ctr">
              <a:buFont typeface="Wingdings" panose="05000000000000000000" pitchFamily="2" charset="2"/>
              <a:buChar char="v"/>
            </a:pPr>
            <a:r>
              <a:rPr lang="ru-RU" sz="3200" dirty="0" smtClean="0"/>
              <a:t>    </a:t>
            </a:r>
            <a:r>
              <a:rPr lang="ru-RU" sz="3200" dirty="0"/>
              <a:t>личностно-ориентированный аспект учебной </a:t>
            </a:r>
            <a:r>
              <a:rPr lang="ru-RU" sz="3200" dirty="0" smtClean="0"/>
              <a:t>коммуникации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822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957102"/>
              </p:ext>
            </p:extLst>
          </p:nvPr>
        </p:nvGraphicFramePr>
        <p:xfrm>
          <a:off x="395536" y="476672"/>
          <a:ext cx="8496943" cy="5697944"/>
        </p:xfrm>
        <a:graphic>
          <a:graphicData uri="http://schemas.openxmlformats.org/drawingml/2006/table">
            <a:tbl>
              <a:tblPr>
                <a:tableStyleId>{E8034E78-7F5D-4C2E-B375-FC64B27BC917}</a:tableStyleId>
              </a:tblPr>
              <a:tblGrid>
                <a:gridCol w="8496943"/>
              </a:tblGrid>
              <a:tr h="1584176">
                <a:tc>
                  <a:txBody>
                    <a:bodyPr/>
                    <a:lstStyle/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3200" dirty="0" smtClean="0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3600" b="1" dirty="0" smtClean="0">
                        <a:effectLst/>
                      </a:endParaRPr>
                    </a:p>
                    <a:p>
                      <a:pPr algn="ctr"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 smtClean="0">
                          <a:effectLst/>
                        </a:rPr>
                        <a:t>Прикладной </a:t>
                      </a:r>
                      <a:r>
                        <a:rPr lang="ru-RU" sz="3600" b="1" dirty="0">
                          <a:effectLst/>
                        </a:rPr>
                        <a:t>аспект учебной </a:t>
                      </a:r>
                      <a:r>
                        <a:rPr lang="ru-RU" sz="3600" b="1" dirty="0" smtClean="0">
                          <a:effectLst/>
                        </a:rPr>
                        <a:t>коммуникации</a:t>
                      </a:r>
                    </a:p>
                  </a:txBody>
                  <a:tcPr marL="58306" marR="5830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13768">
                <a:tc>
                  <a:txBody>
                    <a:bodyPr/>
                    <a:lstStyle/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1.</a:t>
                      </a:r>
                      <a:r>
                        <a:rPr lang="ru-RU" sz="1600" dirty="0">
                          <a:effectLst/>
                        </a:rPr>
                        <a:t>      </a:t>
                      </a:r>
                      <a:r>
                        <a:rPr lang="ru-RU" sz="2800" dirty="0">
                          <a:effectLst/>
                        </a:rPr>
                        <a:t>Прикладные знания по предмету (факты, правила, 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понятия </a:t>
                      </a:r>
                      <a:r>
                        <a:rPr lang="ru-RU" sz="2800" dirty="0">
                          <a:effectLst/>
                        </a:rPr>
                        <a:t>и их определения, </a:t>
                      </a:r>
                      <a:r>
                        <a:rPr lang="ru-RU" sz="2800" dirty="0" smtClean="0">
                          <a:effectLst/>
                        </a:rPr>
                        <a:t>даты</a:t>
                      </a:r>
                      <a:r>
                        <a:rPr lang="ru-RU" sz="2800" dirty="0">
                          <a:effectLst/>
                        </a:rPr>
                        <a:t>, формулы и т.д</a:t>
                      </a:r>
                      <a:r>
                        <a:rPr lang="ru-RU" sz="2800" dirty="0" smtClean="0">
                          <a:effectLst/>
                        </a:rPr>
                        <a:t>.).</a:t>
                      </a: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/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2.</a:t>
                      </a:r>
                      <a:r>
                        <a:rPr lang="ru-RU" sz="1600" dirty="0">
                          <a:effectLst/>
                        </a:rPr>
                        <a:t>      </a:t>
                      </a:r>
                      <a:r>
                        <a:rPr lang="ru-RU" sz="2800" dirty="0">
                          <a:effectLst/>
                        </a:rPr>
                        <a:t>Понимание учебного материала (</a:t>
                      </a:r>
                      <a:r>
                        <a:rPr lang="ru-RU" sz="2800" dirty="0" smtClean="0">
                          <a:effectLst/>
                        </a:rPr>
                        <a:t>причинно-следственные</a:t>
                      </a: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связи, </a:t>
                      </a:r>
                      <a:r>
                        <a:rPr lang="ru-RU" sz="2800" dirty="0" smtClean="0">
                          <a:effectLst/>
                        </a:rPr>
                        <a:t>терминология).</a:t>
                      </a: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/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3.</a:t>
                      </a:r>
                      <a:r>
                        <a:rPr lang="ru-RU" sz="1600" dirty="0">
                          <a:effectLst/>
                        </a:rPr>
                        <a:t>      </a:t>
                      </a:r>
                      <a:r>
                        <a:rPr lang="ru-RU" sz="2800" dirty="0">
                          <a:effectLst/>
                        </a:rPr>
                        <a:t>Выделение главного и второстепенного; 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   установление </a:t>
                      </a:r>
                      <a:r>
                        <a:rPr lang="ru-RU" sz="2800" dirty="0" err="1" smtClean="0">
                          <a:effectLst/>
                        </a:rPr>
                        <a:t>межпредметных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связей; 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      поиск </a:t>
                      </a:r>
                      <a:r>
                        <a:rPr lang="ru-RU" sz="2800" dirty="0">
                          <a:effectLst/>
                        </a:rPr>
                        <a:t>и нахождение </a:t>
                      </a:r>
                      <a:r>
                        <a:rPr lang="ru-RU" sz="2800" dirty="0" smtClean="0">
                          <a:effectLst/>
                        </a:rPr>
                        <a:t>обоснования выводов </a:t>
                      </a:r>
                      <a:r>
                        <a:rPr lang="ru-RU" sz="2800" dirty="0">
                          <a:effectLst/>
                        </a:rPr>
                        <a:t>и доказательств</a:t>
                      </a:r>
                      <a:r>
                        <a:rPr lang="ru-RU" sz="28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/>
                      </a:r>
                      <a:br>
                        <a:rPr lang="ru-RU" sz="2800" dirty="0">
                          <a:effectLst/>
                        </a:rPr>
                      </a:br>
                      <a:r>
                        <a:rPr lang="ru-RU" sz="2800" dirty="0">
                          <a:effectLst/>
                        </a:rPr>
                        <a:t>4.</a:t>
                      </a:r>
                      <a:r>
                        <a:rPr lang="ru-RU" sz="1600" dirty="0">
                          <a:effectLst/>
                        </a:rPr>
                        <a:t>      </a:t>
                      </a:r>
                      <a:r>
                        <a:rPr lang="ru-RU" sz="2800" dirty="0">
                          <a:effectLst/>
                        </a:rPr>
                        <a:t>Оценка изучаемого материала (темы, основные </a:t>
                      </a: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effectLst/>
                      </a:endParaRPr>
                    </a:p>
                    <a:p>
                      <a:pPr>
                        <a:lnSpc>
                          <a:spcPts val="132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effectLst/>
                        </a:rPr>
                        <a:t>положения</a:t>
                      </a:r>
                      <a:r>
                        <a:rPr lang="ru-RU" sz="2800" dirty="0">
                          <a:effectLst/>
                        </a:rPr>
                        <a:t>, тезисы).</a:t>
                      </a:r>
                      <a:r>
                        <a:rPr lang="ru-RU" sz="2000" dirty="0">
                          <a:effectLst/>
                        </a:rPr>
                        <a:t/>
                      </a:r>
                      <a:br>
                        <a:rPr lang="ru-RU" sz="2000" dirty="0">
                          <a:effectLst/>
                        </a:rPr>
                      </a:b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306" marR="58306" marT="0" marB="0"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34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886700" cy="1325563"/>
          </a:xfrm>
        </p:spPr>
        <p:txBody>
          <a:bodyPr/>
          <a:lstStyle/>
          <a:p>
            <a:pPr algn="ctr"/>
            <a:r>
              <a:rPr lang="ru-RU" sz="3600" u="sng" dirty="0"/>
              <a:t>Исследовательский аспект учебной коммуникации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496944" cy="435133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1.     Умение не только отвечать на вопрос по предмету, но и ставить его.</a:t>
            </a:r>
          </a:p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2.     </a:t>
            </a:r>
            <a:r>
              <a:rPr lang="ru-RU" sz="2400" dirty="0" smtClean="0"/>
              <a:t>Умение </a:t>
            </a:r>
            <a:r>
              <a:rPr lang="ru-RU" sz="2400" dirty="0"/>
              <a:t>структурировать учебный материал в логической последовательности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3.     </a:t>
            </a:r>
            <a:r>
              <a:rPr lang="ru-RU" sz="2400" dirty="0" smtClean="0"/>
              <a:t>Умение </a:t>
            </a:r>
            <a:r>
              <a:rPr lang="ru-RU" sz="2400" dirty="0"/>
              <a:t>планировать учебную деятельность в целом и рамках изучаемой темы</a:t>
            </a:r>
            <a:r>
              <a:rPr lang="ru-RU" sz="2400" dirty="0" smtClean="0"/>
              <a:t>.</a:t>
            </a:r>
          </a:p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4.      Умение работать со справочной и дополнительной литературой.</a:t>
            </a:r>
          </a:p>
          <a:p>
            <a:pPr marL="0" indent="0" algn="ctr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5.      Качество оформления изучаемого материала.</a:t>
            </a:r>
          </a:p>
          <a:p>
            <a:pPr marL="0" indent="0" algn="ctr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6.      Умение представлять и презентовать изучаемый материал.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26772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7768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Социально-коммуникативный аспект учебной коммуникации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1979" y="1700808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1.    </a:t>
            </a:r>
            <a:r>
              <a:rPr lang="ru-RU" sz="2400" dirty="0" smtClean="0"/>
              <a:t>Развитие </a:t>
            </a:r>
            <a:r>
              <a:rPr lang="ru-RU" sz="2400" dirty="0"/>
              <a:t>умений слушать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2.   </a:t>
            </a:r>
            <a:r>
              <a:rPr lang="ru-RU" sz="2400" dirty="0" smtClean="0"/>
              <a:t>Развитие </a:t>
            </a:r>
            <a:r>
              <a:rPr lang="ru-RU" sz="2400" dirty="0"/>
              <a:t>умений участвовать в беседе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   Развитие умения ставить вопросы, качественно их формулировать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4.   </a:t>
            </a:r>
            <a:r>
              <a:rPr lang="ru-RU" sz="2400" dirty="0" smtClean="0"/>
              <a:t>Развитие </a:t>
            </a:r>
            <a:r>
              <a:rPr lang="ru-RU" sz="2400" dirty="0"/>
              <a:t>умения дискутировать и </a:t>
            </a:r>
            <a:r>
              <a:rPr lang="ru-RU" sz="2400" dirty="0" err="1"/>
              <a:t>презентировать</a:t>
            </a:r>
            <a:r>
              <a:rPr lang="ru-RU" sz="2400" dirty="0"/>
              <a:t> вопрос, тему, проблему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5.    </a:t>
            </a:r>
            <a:r>
              <a:rPr lang="ru-RU" sz="2400" dirty="0" smtClean="0"/>
              <a:t>Развитие </a:t>
            </a:r>
            <a:r>
              <a:rPr lang="ru-RU" sz="2400" dirty="0"/>
              <a:t>умений интеграции и кооперации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6.    </a:t>
            </a:r>
            <a:r>
              <a:rPr lang="ru-RU" sz="2400" dirty="0" smtClean="0"/>
              <a:t>Развитие </a:t>
            </a:r>
            <a:r>
              <a:rPr lang="ru-RU" sz="2400" dirty="0"/>
              <a:t>умений аргументации и </a:t>
            </a:r>
            <a:r>
              <a:rPr lang="ru-RU" sz="2400" dirty="0" smtClean="0"/>
              <a:t>обоснования.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500335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45415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1.  </a:t>
            </a:r>
            <a:r>
              <a:rPr lang="ru-RU" sz="2400" dirty="0"/>
              <a:t> Формирование навыков общения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2.  </a:t>
            </a:r>
            <a:r>
              <a:rPr lang="ru-RU" sz="2400" dirty="0" smtClean="0"/>
              <a:t>Преодоление </a:t>
            </a:r>
            <a:r>
              <a:rPr lang="ru-RU" sz="2400" dirty="0"/>
              <a:t>учебной неуверенности и неверия в собственные силы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3.  </a:t>
            </a:r>
            <a:r>
              <a:rPr lang="ru-RU" sz="2400" dirty="0" smtClean="0"/>
              <a:t>Формирование </a:t>
            </a:r>
            <a:r>
              <a:rPr lang="ru-RU" sz="2400" dirty="0"/>
              <a:t>учебной </a:t>
            </a:r>
            <a:r>
              <a:rPr lang="ru-RU" sz="2400" dirty="0" smtClean="0"/>
              <a:t>мотивации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4.   Развитие </a:t>
            </a:r>
            <a:r>
              <a:rPr lang="ru-RU" sz="2400" dirty="0"/>
              <a:t>критического мышления.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5.   </a:t>
            </a:r>
            <a:r>
              <a:rPr lang="ru-RU" sz="2400" dirty="0" smtClean="0"/>
              <a:t>Формирование </a:t>
            </a:r>
            <a:r>
              <a:rPr lang="ru-RU" sz="2400" dirty="0"/>
              <a:t>вовлеченности в общее дело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6.  </a:t>
            </a:r>
            <a:r>
              <a:rPr lang="ru-RU" sz="2400" dirty="0" smtClean="0"/>
              <a:t>Формирование </a:t>
            </a:r>
            <a:r>
              <a:rPr lang="ru-RU" sz="2400" dirty="0"/>
              <a:t>доверия к другим и себе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7.   Способность к глубокой творческой деятельности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8.</a:t>
            </a:r>
            <a:r>
              <a:rPr lang="ru-RU" sz="2400" dirty="0"/>
              <a:t> </a:t>
            </a:r>
            <a:r>
              <a:rPr lang="ru-RU" sz="2400" dirty="0" smtClean="0"/>
              <a:t>Целеполагание </a:t>
            </a:r>
            <a:r>
              <a:rPr lang="ru-RU" sz="2400" dirty="0"/>
              <a:t>и определение пути к собственным достижениям.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8864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/>
              <a:t>Личностно-ориентированный аспект учебной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33384386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2615" y="24577"/>
            <a:ext cx="7128791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cs typeface="Arial" panose="020B0604020202020204" pitchFamily="34" charset="0"/>
              </a:rPr>
              <a:t>Обучающиеся </a:t>
            </a:r>
          </a:p>
          <a:p>
            <a:pPr algn="ctr"/>
            <a:r>
              <a:rPr lang="ru-RU" sz="3200" b="1" u="sng" dirty="0" smtClean="0">
                <a:cs typeface="Arial" panose="020B0604020202020204" pitchFamily="34" charset="0"/>
              </a:rPr>
              <a:t>испытывают затруднения:</a:t>
            </a:r>
          </a:p>
          <a:p>
            <a:pPr algn="ctr"/>
            <a:endParaRPr lang="ru-RU" sz="2800" b="1" dirty="0" smtClean="0"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ru-RU" sz="2800" b="1" dirty="0" smtClean="0">
                <a:cs typeface="Arial" panose="020B0604020202020204" pitchFamily="34" charset="0"/>
              </a:rPr>
              <a:t>При выступлении перед классом</a:t>
            </a:r>
          </a:p>
          <a:p>
            <a:pPr marL="342900" indent="-342900" algn="ctr">
              <a:buAutoNum type="arabicPeriod"/>
            </a:pPr>
            <a:endParaRPr lang="ru-RU" sz="2800" b="1" dirty="0">
              <a:cs typeface="Arial" panose="020B0604020202020204" pitchFamily="34" charset="0"/>
            </a:endParaRPr>
          </a:p>
          <a:p>
            <a:pPr marL="342900" indent="-342900" algn="ctr">
              <a:buAutoNum type="arabicPeriod"/>
            </a:pPr>
            <a:r>
              <a:rPr lang="ru-RU" sz="2800" b="1" dirty="0"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cs typeface="Arial" panose="020B0604020202020204" pitchFamily="34" charset="0"/>
              </a:rPr>
              <a:t>ри построении связанного высказывания</a:t>
            </a:r>
          </a:p>
          <a:p>
            <a:pPr algn="ctr"/>
            <a:r>
              <a:rPr lang="ru-RU" sz="2800" b="1" dirty="0">
                <a:cs typeface="Arial" panose="020B0604020202020204" pitchFamily="34" charset="0"/>
              </a:rPr>
              <a:t>п</a:t>
            </a:r>
            <a:r>
              <a:rPr lang="ru-RU" sz="2800" b="1" dirty="0" smtClean="0">
                <a:cs typeface="Arial" panose="020B0604020202020204" pitchFamily="34" charset="0"/>
              </a:rPr>
              <a:t>о опорному конспекту</a:t>
            </a:r>
          </a:p>
          <a:p>
            <a:pPr algn="ctr"/>
            <a:endParaRPr lang="ru-RU" sz="2800" b="1" dirty="0">
              <a:cs typeface="Arial" panose="020B0604020202020204" pitchFamily="34" charset="0"/>
            </a:endParaRPr>
          </a:p>
          <a:p>
            <a:pPr marL="342900" indent="-342900" algn="ctr">
              <a:buAutoNum type="arabicPeriod" startAt="3"/>
            </a:pPr>
            <a:r>
              <a:rPr lang="ru-RU" sz="2800" b="1" dirty="0" smtClean="0">
                <a:cs typeface="Arial" panose="020B0604020202020204" pitchFamily="34" charset="0"/>
              </a:rPr>
              <a:t>При анализе и синтезе</a:t>
            </a:r>
          </a:p>
          <a:p>
            <a:pPr marL="342900" indent="-342900" algn="ctr">
              <a:buAutoNum type="arabicPeriod" startAt="3"/>
            </a:pPr>
            <a:endParaRPr lang="ru-RU" sz="2800" b="1" dirty="0">
              <a:cs typeface="Arial" panose="020B0604020202020204" pitchFamily="34" charset="0"/>
            </a:endParaRPr>
          </a:p>
          <a:p>
            <a:pPr marL="342900" indent="-342900" algn="ctr">
              <a:buAutoNum type="arabicPeriod" startAt="3"/>
            </a:pPr>
            <a:r>
              <a:rPr lang="ru-RU" sz="2800" b="1" dirty="0" smtClean="0">
                <a:cs typeface="Arial" panose="020B0604020202020204" pitchFamily="34" charset="0"/>
              </a:rPr>
              <a:t>Не умеют удерживать внимание </a:t>
            </a:r>
          </a:p>
          <a:p>
            <a:pPr algn="ctr"/>
            <a:r>
              <a:rPr lang="ru-RU" sz="2800" b="1" dirty="0" smtClean="0">
                <a:cs typeface="Arial" panose="020B0604020202020204" pitchFamily="34" charset="0"/>
              </a:rPr>
              <a:t>при продолжительном выступлении одноклассника </a:t>
            </a:r>
          </a:p>
          <a:p>
            <a:pPr algn="ctr"/>
            <a:r>
              <a:rPr lang="ru-RU" sz="2800" b="1" dirty="0">
                <a:cs typeface="Arial" panose="020B0604020202020204" pitchFamily="34" charset="0"/>
              </a:rPr>
              <a:t>и</a:t>
            </a:r>
            <a:r>
              <a:rPr lang="ru-RU" sz="2800" b="1" dirty="0" smtClean="0">
                <a:cs typeface="Arial" panose="020B0604020202020204" pitchFamily="34" charset="0"/>
              </a:rPr>
              <a:t>ли объяснении учителем</a:t>
            </a:r>
          </a:p>
          <a:p>
            <a:pPr algn="ctr"/>
            <a:r>
              <a:rPr lang="ru-RU" sz="2800" b="1" dirty="0" smtClean="0">
                <a:cs typeface="Arial" panose="020B0604020202020204" pitchFamily="34" charset="0"/>
              </a:rPr>
              <a:t> нового материала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7327970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7164" y="476671"/>
            <a:ext cx="6623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/>
              <a:t>Основные формы учебной коммуникации </a:t>
            </a:r>
          </a:p>
        </p:txBody>
      </p:sp>
      <p:sp>
        <p:nvSpPr>
          <p:cNvPr id="7" name="Стрелка вправо 6"/>
          <p:cNvSpPr/>
          <p:nvPr/>
        </p:nvSpPr>
        <p:spPr>
          <a:xfrm rot="2906123">
            <a:off x="4538840" y="1625016"/>
            <a:ext cx="1714929" cy="3180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 rot="7885669">
            <a:off x="2232281" y="1655378"/>
            <a:ext cx="1743255" cy="284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31386" y="2571528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Диалогические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7164" y="2529959"/>
            <a:ext cx="2369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Монологические</a:t>
            </a:r>
            <a:endParaRPr lang="ru-RU" sz="28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2844" y="3212976"/>
            <a:ext cx="32410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выступление с подготовленной </a:t>
            </a:r>
            <a:r>
              <a:rPr lang="ru-RU" sz="2400" dirty="0" smtClean="0"/>
              <a:t>речью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ответ у </a:t>
            </a:r>
            <a:r>
              <a:rPr lang="ru-RU" sz="2400" dirty="0" smtClean="0"/>
              <a:t>доски</a:t>
            </a:r>
          </a:p>
          <a:p>
            <a:pPr algn="ctr"/>
            <a:r>
              <a:rPr lang="ru-RU" sz="2400" dirty="0" smtClean="0"/>
              <a:t> рассказ</a:t>
            </a:r>
          </a:p>
          <a:p>
            <a:pPr algn="ctr"/>
            <a:r>
              <a:rPr lang="ru-RU" sz="2400" dirty="0" smtClean="0"/>
              <a:t> пересказ </a:t>
            </a:r>
          </a:p>
          <a:p>
            <a:pPr algn="ctr"/>
            <a:r>
              <a:rPr lang="ru-RU" sz="2400" dirty="0"/>
              <a:t> </a:t>
            </a:r>
            <a:r>
              <a:rPr lang="ru-RU" sz="2400" dirty="0" smtClean="0"/>
              <a:t> сообщение</a:t>
            </a:r>
          </a:p>
          <a:p>
            <a:pPr algn="ctr"/>
            <a:r>
              <a:rPr lang="ru-RU" sz="2400" dirty="0"/>
              <a:t>а</a:t>
            </a:r>
            <a:r>
              <a:rPr lang="ru-RU" sz="2400" dirty="0" smtClean="0"/>
              <a:t>ргументация</a:t>
            </a:r>
          </a:p>
          <a:p>
            <a:pPr algn="ctr"/>
            <a:r>
              <a:rPr lang="ru-RU" sz="2400" dirty="0"/>
              <a:t>д</a:t>
            </a:r>
            <a:r>
              <a:rPr lang="ru-RU" sz="2400" dirty="0" smtClean="0"/>
              <a:t>оказательство</a:t>
            </a:r>
          </a:p>
          <a:p>
            <a:pPr algn="ctr"/>
            <a:r>
              <a:rPr lang="ru-RU" sz="2400" dirty="0" smtClean="0"/>
              <a:t>опровержение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666723" y="3053179"/>
            <a:ext cx="536977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эвристическая беседа</a:t>
            </a:r>
          </a:p>
          <a:p>
            <a:pPr algn="ctr"/>
            <a:r>
              <a:rPr lang="ru-RU" sz="2400" dirty="0" smtClean="0"/>
              <a:t>взаимодействие </a:t>
            </a:r>
            <a:r>
              <a:rPr lang="ru-RU" sz="2400" dirty="0"/>
              <a:t>между учителем и </a:t>
            </a:r>
            <a:r>
              <a:rPr lang="ru-RU" sz="2400" dirty="0" smtClean="0"/>
              <a:t>учеником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учебное взаимодействие между обучающимися при организации групповой и парной </a:t>
            </a:r>
            <a:r>
              <a:rPr lang="ru-RU" sz="2400" dirty="0" smtClean="0"/>
              <a:t>работы</a:t>
            </a:r>
          </a:p>
          <a:p>
            <a:pPr algn="ctr"/>
            <a:r>
              <a:rPr lang="ru-RU" sz="2400" dirty="0" smtClean="0"/>
              <a:t> дебаты и дискуссии</a:t>
            </a:r>
          </a:p>
          <a:p>
            <a:pPr algn="ctr"/>
            <a:r>
              <a:rPr lang="ru-RU" sz="2400" dirty="0" smtClean="0"/>
              <a:t> ролевая игра</a:t>
            </a:r>
          </a:p>
          <a:p>
            <a:pPr algn="ctr"/>
            <a:r>
              <a:rPr lang="ru-RU" sz="2400" dirty="0"/>
              <a:t>т</a:t>
            </a:r>
            <a:r>
              <a:rPr lang="ru-RU" sz="2400" dirty="0" smtClean="0"/>
              <a:t>еатрализация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различные </a:t>
            </a:r>
            <a:r>
              <a:rPr lang="ru-RU" sz="2400" dirty="0" smtClean="0"/>
              <a:t>турниры</a:t>
            </a:r>
          </a:p>
          <a:p>
            <a:pPr algn="ctr"/>
            <a:r>
              <a:rPr lang="ru-RU" sz="2400" dirty="0" smtClean="0"/>
              <a:t> защита проекта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983942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800" decel="100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8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00" decel="100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800" decel="100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00" decel="100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800" decel="100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800" decel="100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decel="100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800" decel="100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800" decel="100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800" decel="100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800" decel="100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800" decel="100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800" decel="100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800" decel="100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00" decel="100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00" decel="100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1728" y="188640"/>
            <a:ext cx="13676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/>
              <a:t>1 этап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9105" y="1070389"/>
            <a:ext cx="83529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ДЕЯТЕЛЬНОСТЬ  ПЕДАГОГА  НАПРАВЛЕНА </a:t>
            </a:r>
          </a:p>
          <a:p>
            <a:pPr algn="ctr"/>
            <a:r>
              <a:rPr lang="ru-RU" sz="2800" b="1" dirty="0" smtClean="0"/>
              <a:t> НА ФОРМИРОВАНИЕ </a:t>
            </a:r>
          </a:p>
          <a:p>
            <a:pPr algn="ctr"/>
            <a:endParaRPr lang="ru-RU" sz="2800" b="1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готовности </a:t>
            </a:r>
            <a:r>
              <a:rPr lang="ru-RU" sz="2800" dirty="0"/>
              <a:t>учащихся участвовать в урочном </a:t>
            </a:r>
            <a:r>
              <a:rPr lang="ru-RU" sz="2800" dirty="0" smtClean="0"/>
              <a:t>общении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умения давать полные ответы на поставленные </a:t>
            </a:r>
            <a:r>
              <a:rPr lang="ru-RU" sz="2800" dirty="0" smtClean="0"/>
              <a:t>вопросы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комментировать вопросы и </a:t>
            </a:r>
            <a:r>
              <a:rPr lang="ru-RU" sz="2800" dirty="0" smtClean="0"/>
              <a:t>ответы</a:t>
            </a:r>
            <a:endParaRPr lang="ru-RU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делать сообщения</a:t>
            </a:r>
            <a:endParaRPr lang="ru-RU" sz="28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строить логичное и последовательное </a:t>
            </a:r>
            <a:r>
              <a:rPr lang="ru-RU" sz="2800" dirty="0" smtClean="0"/>
              <a:t>высказывание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84588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548679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2 этап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340767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ОБУЧАЮЩИЕСЯ ДОЛЖНЫ НАУЧИТЬСЯ </a:t>
            </a:r>
          </a:p>
          <a:p>
            <a:pPr algn="ctr"/>
            <a:r>
              <a:rPr lang="ru-RU" sz="2800" dirty="0" smtClean="0"/>
              <a:t>просто </a:t>
            </a:r>
            <a:r>
              <a:rPr lang="ru-RU" sz="2800" dirty="0"/>
              <a:t>и четко излагать свои мысли, используя образные средства языка, в качестве приводимых примеров включать социальный опыт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71" y="3284984"/>
            <a:ext cx="4910163" cy="3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7986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36464" y="116632"/>
            <a:ext cx="1367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3 этап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762963"/>
            <a:ext cx="889248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ОТРАБАТЫВАЮТСЯ   УМЕНИЯ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800" b="1" dirty="0" smtClean="0"/>
              <a:t>КОММУНИКАТИВНОГО  СОТРУДНИЧЕСТВА ОБУЧАЮЩИХСЯ</a:t>
            </a:r>
            <a:r>
              <a:rPr lang="ru-RU" sz="2400" dirty="0" smtClean="0"/>
              <a:t>: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поддерживать </a:t>
            </a:r>
            <a:r>
              <a:rPr lang="ru-RU" sz="2800" dirty="0"/>
              <a:t>беседу</a:t>
            </a:r>
            <a:r>
              <a:rPr lang="ru-RU" sz="2800" dirty="0" smtClean="0"/>
              <a:t>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вести конструктивный диалог, дебаты</a:t>
            </a:r>
            <a:r>
              <a:rPr lang="ru-RU" sz="2800" dirty="0" smtClean="0"/>
              <a:t>;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/>
              <a:t>работать в паре, группе; </a:t>
            </a: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строить </a:t>
            </a:r>
            <a:r>
              <a:rPr lang="ru-RU" sz="2800" dirty="0"/>
              <a:t>и вести дискуссию; </a:t>
            </a: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endParaRPr lang="ru-RU" sz="2800" dirty="0" smtClean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ru-RU" sz="2800" dirty="0" smtClean="0"/>
              <a:t>участвовать </a:t>
            </a:r>
            <a:r>
              <a:rPr lang="ru-RU" sz="2800" dirty="0"/>
              <a:t>в защите проектных работ, различных конкурсах и </a:t>
            </a:r>
            <a:r>
              <a:rPr lang="ru-RU" sz="2800" dirty="0" smtClean="0"/>
              <a:t>турнирах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28699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322" y="332656"/>
            <a:ext cx="434267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ходе овладения коммуникативной компетентностью повышается уровень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общеучебных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коммуникативных умений, что проявляется в ответах учеников по различным школьным предметам, в том числе и на экзаменах; умении слушать, извлекать информацию из учебных текстов, продуцировать устные и письменные жанры информационного характера». (Т. 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Ладыженская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«Риторика и обновление школьного образования»)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56" y="764704"/>
            <a:ext cx="3312000" cy="483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0152" y="5800571"/>
            <a:ext cx="2698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Таиса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лексеевна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адыженская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4545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2422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5037" y="260648"/>
            <a:ext cx="856895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Уровни коммуникативной компетенции </a:t>
            </a:r>
          </a:p>
          <a:p>
            <a:pPr algn="ctr"/>
            <a:endParaRPr lang="ru-RU" dirty="0"/>
          </a:p>
          <a:p>
            <a:pPr algn="ctr"/>
            <a:r>
              <a:rPr lang="ru-RU" sz="2400" b="1" dirty="0" smtClean="0"/>
              <a:t> 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860032" y="5342584"/>
            <a:ext cx="3121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err="1" smtClean="0">
                <a:solidFill>
                  <a:srgbClr val="39302A"/>
                </a:solidFill>
              </a:rPr>
              <a:t>культуроведческая</a:t>
            </a:r>
            <a:r>
              <a:rPr lang="ru-RU" sz="2800" b="1" dirty="0" smtClean="0">
                <a:solidFill>
                  <a:srgbClr val="39302A"/>
                </a:solidFill>
              </a:rPr>
              <a:t> </a:t>
            </a:r>
            <a:endParaRPr lang="ru-RU" sz="2800" b="1" dirty="0">
              <a:solidFill>
                <a:srgbClr val="39302A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 rot="7967565">
            <a:off x="747369" y="1946748"/>
            <a:ext cx="2650143" cy="38441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3046363">
            <a:off x="5383014" y="2072097"/>
            <a:ext cx="2650143" cy="40453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3501" y="3193572"/>
            <a:ext cx="15392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solidFill>
                  <a:srgbClr val="39302A"/>
                </a:solidFill>
              </a:rPr>
              <a:t>языковая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94887" y="3359490"/>
            <a:ext cx="20762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solidFill>
                  <a:srgbClr val="39302A"/>
                </a:solidFill>
              </a:rPr>
              <a:t>риторическая</a:t>
            </a:r>
          </a:p>
        </p:txBody>
      </p:sp>
      <p:sp>
        <p:nvSpPr>
          <p:cNvPr id="10" name="Стрелка вправо 9"/>
          <p:cNvSpPr/>
          <p:nvPr/>
        </p:nvSpPr>
        <p:spPr>
          <a:xfrm rot="6337920">
            <a:off x="1493327" y="2962478"/>
            <a:ext cx="3886138" cy="40078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274610" y="5270173"/>
            <a:ext cx="12715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dirty="0">
                <a:solidFill>
                  <a:srgbClr val="39302A"/>
                </a:solidFill>
              </a:rPr>
              <a:t>речевая </a:t>
            </a:r>
          </a:p>
        </p:txBody>
      </p:sp>
      <p:sp>
        <p:nvSpPr>
          <p:cNvPr id="12" name="Стрелка вправо 11"/>
          <p:cNvSpPr/>
          <p:nvPr/>
        </p:nvSpPr>
        <p:spPr>
          <a:xfrm rot="4419564">
            <a:off x="3426947" y="2969576"/>
            <a:ext cx="4065470" cy="42117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981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8" grpId="0"/>
      <p:bldP spid="9" grpId="0"/>
      <p:bldP spid="10" grpId="0" animBg="1"/>
      <p:bldP spid="11" grpId="0"/>
      <p:bldP spid="1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4504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7297" y="548680"/>
            <a:ext cx="5588389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ОБЩЕНИЮ УЧИМ 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555" y="3136740"/>
            <a:ext cx="5337872" cy="35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3956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471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99387" y="105059"/>
            <a:ext cx="8342348" cy="68018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u="sng" dirty="0" smtClean="0">
                <a:cs typeface="Arial" panose="020B0604020202020204" pitchFamily="34" charset="0"/>
              </a:rPr>
              <a:t>Затруднения</a:t>
            </a:r>
          </a:p>
          <a:p>
            <a:pPr algn="ctr"/>
            <a:r>
              <a:rPr lang="ru-RU" sz="3600" b="1" u="sng" dirty="0" smtClean="0">
                <a:cs typeface="Arial" panose="020B0604020202020204" pitchFamily="34" charset="0"/>
              </a:rPr>
              <a:t> в межличностном общении</a:t>
            </a:r>
          </a:p>
          <a:p>
            <a:pPr algn="ctr"/>
            <a:r>
              <a:rPr lang="ru-RU" sz="3600" b="1" u="sng" dirty="0">
                <a:cs typeface="Arial" panose="020B0604020202020204" pitchFamily="34" charset="0"/>
              </a:rPr>
              <a:t>в</a:t>
            </a:r>
            <a:r>
              <a:rPr lang="ru-RU" sz="3600" b="1" u="sng" dirty="0" smtClean="0">
                <a:cs typeface="Arial" panose="020B0604020202020204" pitchFamily="34" charset="0"/>
              </a:rPr>
              <a:t> процессе обучения</a:t>
            </a:r>
          </a:p>
          <a:p>
            <a:pPr algn="ctr"/>
            <a:endParaRPr lang="ru-RU" sz="4000" b="1" u="sng" dirty="0">
              <a:cs typeface="Arial" panose="020B0604020202020204" pitchFamily="34" charset="0"/>
            </a:endParaRPr>
          </a:p>
          <a:p>
            <a:pPr marL="457200" indent="-457200" algn="ctr">
              <a:buAutoNum type="arabicPeriod"/>
            </a:pPr>
            <a:r>
              <a:rPr lang="ru-RU" sz="3200" b="1" dirty="0" smtClean="0">
                <a:cs typeface="Arial" panose="020B0604020202020204" pitchFamily="34" charset="0"/>
              </a:rPr>
              <a:t>Неумение внимательно </a:t>
            </a:r>
          </a:p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слушать одноклассника</a:t>
            </a:r>
          </a:p>
          <a:p>
            <a:pPr marL="457200" indent="-457200" algn="ctr">
              <a:buAutoNum type="arabicPeriod"/>
            </a:pPr>
            <a:endParaRPr lang="ru-RU" sz="3200" b="1" dirty="0"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2. Обучающиеся перебивают выступающего,</a:t>
            </a:r>
          </a:p>
          <a:p>
            <a:pPr algn="ctr"/>
            <a:r>
              <a:rPr lang="ru-RU" sz="3200" b="1" dirty="0">
                <a:cs typeface="Arial" panose="020B0604020202020204" pitchFamily="34" charset="0"/>
              </a:rPr>
              <a:t>ч</a:t>
            </a:r>
            <a:r>
              <a:rPr lang="ru-RU" sz="3200" b="1" dirty="0" smtClean="0">
                <a:cs typeface="Arial" panose="020B0604020202020204" pitchFamily="34" charset="0"/>
              </a:rPr>
              <a:t>тобы высказать своё мнение</a:t>
            </a:r>
          </a:p>
          <a:p>
            <a:pPr algn="ctr"/>
            <a:endParaRPr lang="ru-RU" sz="3200" b="1" dirty="0"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3. Неумение принимать, отличное от собственного, </a:t>
            </a:r>
          </a:p>
          <a:p>
            <a:pPr algn="ctr"/>
            <a:r>
              <a:rPr lang="ru-RU" sz="3200" b="1" dirty="0" smtClean="0">
                <a:cs typeface="Arial" panose="020B0604020202020204" pitchFamily="34" charset="0"/>
              </a:rPr>
              <a:t>мнение одноклассников</a:t>
            </a:r>
            <a:endParaRPr lang="ru-RU" sz="3200" b="1" dirty="0">
              <a:cs typeface="Arial" panose="020B0604020202020204" pitchFamily="34" charset="0"/>
            </a:endParaRPr>
          </a:p>
          <a:p>
            <a:pPr algn="ctr"/>
            <a:endParaRPr lang="ru-RU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7875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88640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+mj-lt"/>
                <a:cs typeface="Arial" panose="020B0604020202020204" pitchFamily="34" charset="0"/>
              </a:rPr>
              <a:t>Интернет-ресурс</a:t>
            </a:r>
            <a:r>
              <a:rPr lang="ru-RU" sz="3600" b="1" dirty="0" smtClean="0">
                <a:latin typeface="+mj-lt"/>
              </a:rPr>
              <a:t>ы</a:t>
            </a:r>
          </a:p>
          <a:p>
            <a:endParaRPr lang="ru-RU" sz="3600" b="1" dirty="0">
              <a:latin typeface="+mj-lt"/>
            </a:endParaRPr>
          </a:p>
          <a:p>
            <a:endParaRPr lang="ru-RU" sz="3600" b="1" dirty="0"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908720"/>
            <a:ext cx="864096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000" dirty="0" smtClean="0"/>
              <a:t>Ученики: </a:t>
            </a:r>
            <a:r>
              <a:rPr lang="de-DE" sz="2000" dirty="0">
                <a:hlinkClick r:id="rId2"/>
              </a:rPr>
              <a:t>https://</a:t>
            </a:r>
            <a:r>
              <a:rPr lang="de-DE" sz="2000" dirty="0" smtClean="0">
                <a:hlinkClick r:id="rId2"/>
              </a:rPr>
              <a:t>im2-tub-ru.yandex.net/i?id=de27a0eb5f6c4381b523244e75d89b1e&amp;n=33&amp;h=215&amp;w=343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Школьники на уроках: </a:t>
            </a:r>
            <a:r>
              <a:rPr lang="de-DE" sz="2000" dirty="0">
                <a:hlinkClick r:id="rId3"/>
              </a:rPr>
              <a:t>https://</a:t>
            </a:r>
            <a:r>
              <a:rPr lang="de-DE" sz="2000" dirty="0" smtClean="0">
                <a:hlinkClick r:id="rId3"/>
              </a:rPr>
              <a:t>im1-tub-ru.yandex.net/i?id=7201991737d8e7c3dbf1337e85dcad77&amp;n=33&amp;h=215&amp;w=323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На уроке: </a:t>
            </a:r>
            <a:r>
              <a:rPr lang="de-DE" sz="2000" dirty="0" smtClean="0">
                <a:hlinkClick r:id="rId4"/>
              </a:rPr>
              <a:t>http</a:t>
            </a:r>
            <a:r>
              <a:rPr lang="de-DE" sz="2000" dirty="0">
                <a:hlinkClick r:id="rId4"/>
              </a:rPr>
              <a:t>://tksu.ru/SiteAssets/NewsWiki/%D0%92%D0%BD%D0%B8%D0%BC%D0%B0%D0%BD%D0%B8%D0%B5!%20%D0%9A%D0%BE%D0%BD%D0%BA%D1%83%D1%80%D1%81!/</a:t>
            </a:r>
            <a:r>
              <a:rPr lang="de-DE" sz="2000" dirty="0" smtClean="0">
                <a:hlinkClick r:id="rId4"/>
              </a:rPr>
              <a:t>ad3q2528.jpg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Ответ на вопрос: </a:t>
            </a:r>
            <a:r>
              <a:rPr lang="de-DE" sz="2000" dirty="0">
                <a:hlinkClick r:id="rId5"/>
              </a:rPr>
              <a:t>http://</a:t>
            </a:r>
            <a:r>
              <a:rPr lang="de-DE" sz="2000" dirty="0" smtClean="0">
                <a:hlinkClick r:id="rId5"/>
              </a:rPr>
              <a:t>www.ogugauo.ru/attachments/article/851/1.jpg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Ролевые игры: </a:t>
            </a:r>
            <a:r>
              <a:rPr lang="de-DE" sz="2000" dirty="0">
                <a:hlinkClick r:id="rId6"/>
              </a:rPr>
              <a:t>http://</a:t>
            </a:r>
            <a:r>
              <a:rPr lang="de-DE" sz="2000" dirty="0" smtClean="0">
                <a:hlinkClick r:id="rId6"/>
              </a:rPr>
              <a:t>www.happy-giraffe.ru/upload/userfiles/images/2012/03/21/kv.jpg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Учителя: </a:t>
            </a:r>
            <a:r>
              <a:rPr lang="de-DE" sz="2000" dirty="0">
                <a:hlinkClick r:id="rId7"/>
              </a:rPr>
              <a:t>http://</a:t>
            </a:r>
            <a:r>
              <a:rPr lang="de-DE" sz="2000" dirty="0" smtClean="0">
                <a:hlinkClick r:id="rId7"/>
              </a:rPr>
              <a:t>img1.liveinternet.ru/images/attach/c/11/115/600/115600427_120.png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На уроке географии: </a:t>
            </a:r>
            <a:r>
              <a:rPr lang="de-DE" sz="2000" dirty="0" smtClean="0">
                <a:hlinkClick r:id="rId8"/>
              </a:rPr>
              <a:t>https</a:t>
            </a:r>
            <a:r>
              <a:rPr lang="de-DE" sz="2000" dirty="0">
                <a:hlinkClick r:id="rId8"/>
              </a:rPr>
              <a:t>://</a:t>
            </a:r>
            <a:r>
              <a:rPr lang="de-DE" sz="2000" dirty="0" smtClean="0">
                <a:hlinkClick r:id="rId8"/>
              </a:rPr>
              <a:t>im0-tub-ru.yandex.net/i?id=7c5a4b9686c1eb2ecb3f53ead973c8e9&amp;n=33&amp;h=215&amp;w=287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В гимназии: </a:t>
            </a:r>
            <a:r>
              <a:rPr lang="de-DE" sz="2000" dirty="0">
                <a:hlinkClick r:id="rId9"/>
              </a:rPr>
              <a:t>http://</a:t>
            </a:r>
            <a:r>
              <a:rPr lang="de-DE" sz="2000" dirty="0" smtClean="0">
                <a:hlinkClick r:id="rId9"/>
              </a:rPr>
              <a:t>gymn22.narod.ru/Old_site/photos/photos3/p3_15.jpg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 smtClean="0"/>
              <a:t>Т.А. </a:t>
            </a:r>
            <a:r>
              <a:rPr lang="ru-RU" sz="2000" dirty="0" err="1" smtClean="0"/>
              <a:t>Ладыженская</a:t>
            </a:r>
            <a:r>
              <a:rPr lang="ru-RU" sz="2000" dirty="0" smtClean="0"/>
              <a:t>: </a:t>
            </a:r>
            <a:r>
              <a:rPr lang="de-DE" sz="2000" dirty="0">
                <a:hlinkClick r:id="rId10"/>
              </a:rPr>
              <a:t>http://</a:t>
            </a:r>
            <a:r>
              <a:rPr lang="de-DE" sz="2000" dirty="0" smtClean="0">
                <a:hlinkClick r:id="rId10"/>
              </a:rPr>
              <a:t>uapryal.com.ua/wp-content/uploads/2015/04/Ladyizhenskaya.jpg</a:t>
            </a:r>
            <a:endParaRPr lang="ru-RU" sz="2000" dirty="0" smtClean="0"/>
          </a:p>
          <a:p>
            <a:pPr marL="342900" indent="-342900">
              <a:buFontTx/>
              <a:buAutoNum type="arabicPeriod"/>
            </a:pPr>
            <a:r>
              <a:rPr lang="ru-RU" sz="2000" dirty="0"/>
              <a:t> </a:t>
            </a:r>
            <a:r>
              <a:rPr lang="ru-RU" sz="2000" dirty="0" smtClean="0"/>
              <a:t>Общение:  </a:t>
            </a:r>
            <a:r>
              <a:rPr lang="de-DE" sz="2000" dirty="0">
                <a:hlinkClick r:id="rId11"/>
              </a:rPr>
              <a:t>http://</a:t>
            </a:r>
            <a:r>
              <a:rPr lang="de-DE" sz="2000" dirty="0" smtClean="0">
                <a:hlinkClick r:id="rId11"/>
              </a:rPr>
              <a:t>www.itogi.ru/7-days/img/796/I-37-OBSCH-shkola-f65_640.jpg</a:t>
            </a:r>
            <a:endParaRPr lang="ru-RU" sz="2000" dirty="0" smtClean="0"/>
          </a:p>
          <a:p>
            <a:endParaRPr lang="ru-RU" sz="2000" dirty="0" smtClean="0"/>
          </a:p>
          <a:p>
            <a:pPr marL="342900" indent="-342900">
              <a:buFontTx/>
              <a:buAutoNum type="arabicPeriod"/>
            </a:pPr>
            <a:endParaRPr lang="ru-RU" sz="2000" dirty="0" smtClean="0"/>
          </a:p>
          <a:p>
            <a:pPr marL="342900" indent="-342900">
              <a:buFontTx/>
              <a:buAutoNum type="arabicPeriod"/>
            </a:pPr>
            <a:endParaRPr lang="ru-RU" sz="2000" dirty="0" smtClean="0"/>
          </a:p>
          <a:p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  <a:p>
            <a:pPr marL="342900" indent="-342900">
              <a:buFontTx/>
              <a:buAutoNum type="arabicPeriod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1942325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79410" y="54867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139" y="4106152"/>
            <a:ext cx="4709723" cy="265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38911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99592" y="21497"/>
            <a:ext cx="7704856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cs typeface="Arial" panose="020B0604020202020204" pitchFamily="34" charset="0"/>
              </a:rPr>
              <a:t>Мнение учителей</a:t>
            </a:r>
          </a:p>
          <a:p>
            <a:pPr algn="ctr"/>
            <a:endParaRPr lang="ru-RU" sz="2000" b="1" dirty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1.Неумение логично и связанно </a:t>
            </a: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строить высказывания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2.Неумение выразить собственное мнение </a:t>
            </a: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по обсуждаемому вопросу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3.Небольшой словарный запас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4.Ограниченность в использовании выразительных средств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5.Односложность ответов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6.Неумение выражать мысль своими словами</a:t>
            </a:r>
          </a:p>
          <a:p>
            <a:pPr algn="ctr"/>
            <a:endParaRPr lang="ru-RU" sz="2400" b="1" dirty="0" smtClean="0"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cs typeface="Arial" panose="020B0604020202020204" pitchFamily="34" charset="0"/>
              </a:rPr>
              <a:t>7.Неумение слушать и слышать одноклассников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8127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 smtClean="0"/>
              <a:t>Задача учителя: </a:t>
            </a:r>
          </a:p>
          <a:p>
            <a:pPr algn="ctr"/>
            <a:endParaRPr lang="ru-RU" sz="3600" b="1" u="sng" dirty="0" smtClean="0"/>
          </a:p>
          <a:p>
            <a:pPr algn="ctr"/>
            <a:r>
              <a:rPr lang="ru-RU" sz="3600" b="1" dirty="0" smtClean="0"/>
              <a:t>развитие  коммуникативных </a:t>
            </a:r>
            <a:r>
              <a:rPr lang="ru-RU" sz="3600" b="1" dirty="0"/>
              <a:t>универсальных </a:t>
            </a:r>
            <a:r>
              <a:rPr lang="ru-RU" sz="3600" b="1" dirty="0" smtClean="0"/>
              <a:t> учебных действий</a:t>
            </a:r>
          </a:p>
          <a:p>
            <a:pPr algn="ctr"/>
            <a:r>
              <a:rPr lang="ru-RU" sz="3600" b="1" dirty="0" smtClean="0"/>
              <a:t> </a:t>
            </a:r>
            <a:r>
              <a:rPr lang="ru-RU" sz="3600" b="1" dirty="0"/>
              <a:t>в процессе </a:t>
            </a:r>
            <a:r>
              <a:rPr lang="ru-RU" sz="3600" b="1" dirty="0" smtClean="0"/>
              <a:t> учебного  занятия</a:t>
            </a:r>
            <a:r>
              <a:rPr lang="ru-RU" sz="3600" b="1" dirty="0"/>
              <a:t>,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независимо  от  преподаваемого </a:t>
            </a:r>
            <a:r>
              <a:rPr lang="ru-RU" sz="3600" b="1" dirty="0"/>
              <a:t>предмета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720143"/>
            <a:ext cx="3672000" cy="300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0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982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6700" y="548680"/>
            <a:ext cx="67687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u="sng" dirty="0"/>
              <a:t>На уроке необходимо </a:t>
            </a:r>
            <a:endParaRPr lang="ru-RU" sz="3200" b="1" u="sng" dirty="0" smtClean="0"/>
          </a:p>
          <a:p>
            <a:pPr algn="ctr"/>
            <a:r>
              <a:rPr lang="ru-RU" sz="3200" b="1" dirty="0" smtClean="0"/>
              <a:t>отдавать  предпочтение </a:t>
            </a:r>
          </a:p>
          <a:p>
            <a:pPr algn="ctr"/>
            <a:r>
              <a:rPr lang="ru-RU" sz="3200" b="1" dirty="0"/>
              <a:t>а</a:t>
            </a:r>
            <a:r>
              <a:rPr lang="ru-RU" sz="3200" b="1" dirty="0" smtClean="0"/>
              <a:t>ктивной  позиции  обучающихся, </a:t>
            </a:r>
          </a:p>
          <a:p>
            <a:pPr algn="ctr"/>
            <a:r>
              <a:rPr lang="ru-RU" sz="3200" b="1" dirty="0" smtClean="0"/>
              <a:t> учитель  -  координатор </a:t>
            </a:r>
          </a:p>
          <a:p>
            <a:pPr algn="ctr"/>
            <a:r>
              <a:rPr lang="ru-RU" sz="3200" b="1" dirty="0" smtClean="0"/>
              <a:t>процесса  обучения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000" y="3353885"/>
            <a:ext cx="4392000" cy="329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6064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Формирование коммуникативных </a:t>
            </a:r>
          </a:p>
          <a:p>
            <a:pPr lvl="0" algn="ctr"/>
            <a:r>
              <a:rPr lang="ru-RU" sz="4000" b="1" dirty="0">
                <a:solidFill>
                  <a:prstClr val="black"/>
                </a:solidFill>
                <a:cs typeface="Arial" panose="020B0604020202020204" pitchFamily="34" charset="0"/>
              </a:rPr>
              <a:t>компетенций у детей среднего и старшего школьного возраста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136" y="3573889"/>
            <a:ext cx="4651199" cy="3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74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Другая 2">
      <a:dk1>
        <a:srgbClr val="39302A"/>
      </a:dk1>
      <a:lt1>
        <a:srgbClr val="39302A"/>
      </a:lt1>
      <a:dk2>
        <a:srgbClr val="39302A"/>
      </a:dk2>
      <a:lt2>
        <a:srgbClr val="E5DEDB"/>
      </a:lt2>
      <a:accent1>
        <a:srgbClr val="FFDF6A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Другая 2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502</TotalTime>
  <Words>670</Words>
  <Application>Microsoft Office PowerPoint</Application>
  <PresentationFormat>Экран (4:3)</PresentationFormat>
  <Paragraphs>235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Исследовательский аспект учебной коммуникации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Титов </dc:creator>
  <cp:lastModifiedBy>Титов </cp:lastModifiedBy>
  <cp:revision>70</cp:revision>
  <dcterms:created xsi:type="dcterms:W3CDTF">2016-03-19T21:53:53Z</dcterms:created>
  <dcterms:modified xsi:type="dcterms:W3CDTF">2016-03-20T19:30:09Z</dcterms:modified>
</cp:coreProperties>
</file>