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11AD13-B93C-4F65-9705-7A724381A26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43A20B-DA33-4202-80FE-2FAC717661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handocuentos.files.wordpress.com/2014/04/7256532-buho-sabio-de-dibujos-animados-sentado-en-el-libro-de-pile-y-manzana-roja.jpg" TargetMode="External"/><Relationship Id="rId2" Type="http://schemas.openxmlformats.org/officeDocument/2006/relationships/hyperlink" Target="http://www.funlib.ru/cimg/2014/102419/582500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0-tub-ru.yandex.net/i?id=d6735cbc8f9228161f8f87b678f1bb8b&amp;n=33&amp;h=215&amp;w=23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686800" cy="1819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3096344"/>
          </a:xfrm>
        </p:spPr>
        <p:txBody>
          <a:bodyPr>
            <a:prstTxWarp prst="textSlantUp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местоимения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3320117"/>
            <a:ext cx="6758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 в 6 классе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3853" y="5157192"/>
            <a:ext cx="55224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русского языка и литературы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«Фёдоровская ОШ»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 Олег Валериевич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u="sng" dirty="0">
                <a:solidFill>
                  <a:srgbClr val="00B050"/>
                </a:solidFill>
                <a:latin typeface="Times New Roman"/>
                <a:ea typeface="Times New Roman"/>
              </a:rPr>
              <a:t>Тренировочные упражнения.</a:t>
            </a:r>
            <a:r>
              <a:rPr lang="ru-RU" b="1" dirty="0">
                <a:solidFill>
                  <a:srgbClr val="00B050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00B050"/>
                </a:solidFill>
                <a:latin typeface="Times New Roman"/>
                <a:ea typeface="Times New Roman"/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87325"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1</a:t>
            </a:r>
            <a:r>
              <a:rPr lang="ru-RU" i="1" dirty="0">
                <a:latin typeface="Times New Roman"/>
                <a:ea typeface="Times New Roman"/>
              </a:rPr>
              <a:t>) Поставьте местоимение в начальную форму, определите лицо и число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marL="187325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С ним, ко мне, мимо нее, в них, под нами, на вас, при тебе, о нем.</a:t>
            </a:r>
            <a:endParaRPr lang="ru-RU" sz="2800" dirty="0">
              <a:latin typeface="Times New Roman"/>
              <a:ea typeface="Times New Roman"/>
            </a:endParaRPr>
          </a:p>
          <a:p>
            <a:pPr marL="187325"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2) Спишите, раскрывая скобки и расставляя недостающие знаки препинания. Укажите падеж личных местоимений, определите их синтаксическую роль.</a:t>
            </a:r>
            <a:endParaRPr lang="ru-RU" sz="2800" dirty="0">
              <a:latin typeface="Times New Roman"/>
              <a:ea typeface="Times New Roman"/>
            </a:endParaRPr>
          </a:p>
          <a:p>
            <a:pPr marL="187325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1. У (она) кое – где провалилась крыша стены осыпались и совы заводили в (она) по ночам свои зловещие песни.</a:t>
            </a:r>
            <a:endParaRPr lang="ru-RU" sz="2800" dirty="0">
              <a:latin typeface="Times New Roman"/>
              <a:ea typeface="Times New Roman"/>
            </a:endParaRPr>
          </a:p>
          <a:p>
            <a:pPr marL="187325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2.Всякий раз когда я начинал играть с (она) по-своему шумно и резво старая нянька быстро схватывала (она) и уносила к себе.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68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86800" cy="4525963"/>
          </a:xfrm>
        </p:spPr>
        <p:txBody>
          <a:bodyPr/>
          <a:lstStyle/>
          <a:p>
            <a:pPr marL="187325" indent="0" algn="ctr">
              <a:spcAft>
                <a:spcPts val="0"/>
              </a:spcAft>
              <a:buNone/>
            </a:pPr>
            <a:r>
              <a:rPr lang="ru-RU" sz="3600" b="1" u="sng" dirty="0">
                <a:latin typeface="Times New Roman"/>
                <a:ea typeface="Times New Roman"/>
              </a:rPr>
              <a:t>Домашнее задание. </a:t>
            </a:r>
            <a:endParaRPr lang="ru-RU" sz="3600" b="1" u="sng" dirty="0" smtClean="0">
              <a:latin typeface="Times New Roman"/>
              <a:ea typeface="Times New Roman"/>
            </a:endParaRPr>
          </a:p>
          <a:p>
            <a:pPr marL="187325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pPr marL="187325" indent="0" algn="ctr">
              <a:spcAft>
                <a:spcPts val="0"/>
              </a:spcAft>
              <a:buNone/>
            </a:pPr>
            <a:r>
              <a:rPr lang="ru-RU" sz="3600" b="1" dirty="0" smtClean="0">
                <a:latin typeface="Times New Roman"/>
                <a:ea typeface="Times New Roman"/>
              </a:rPr>
              <a:t>П.77 </a:t>
            </a:r>
            <a:r>
              <a:rPr lang="ru-RU" sz="3600" b="1" dirty="0">
                <a:latin typeface="Times New Roman"/>
                <a:ea typeface="Times New Roman"/>
              </a:rPr>
              <a:t>учить, </a:t>
            </a:r>
            <a:endParaRPr lang="ru-RU" sz="3600" b="1" dirty="0" smtClean="0">
              <a:latin typeface="Times New Roman"/>
              <a:ea typeface="Times New Roman"/>
            </a:endParaRPr>
          </a:p>
          <a:p>
            <a:pPr marL="187325" indent="0" algn="ctr">
              <a:spcAft>
                <a:spcPts val="0"/>
              </a:spcAft>
              <a:buNone/>
            </a:pPr>
            <a:r>
              <a:rPr lang="ru-RU" sz="3600" b="1" dirty="0" smtClean="0">
                <a:latin typeface="Times New Roman"/>
                <a:ea typeface="Times New Roman"/>
              </a:rPr>
              <a:t>письменно </a:t>
            </a:r>
            <a:r>
              <a:rPr lang="ru-RU" sz="3600" b="1" dirty="0">
                <a:latin typeface="Times New Roman"/>
                <a:ea typeface="Times New Roman"/>
              </a:rPr>
              <a:t>выполнить </a:t>
            </a:r>
            <a:r>
              <a:rPr lang="ru-RU" sz="3600" b="1" dirty="0" smtClean="0">
                <a:latin typeface="Times New Roman"/>
                <a:ea typeface="Times New Roman"/>
              </a:rPr>
              <a:t>упр.442.</a:t>
            </a: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65449"/>
            <a:ext cx="345638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6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- ресурсы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Мудрая сова: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www.funlib.ru/cimg/2014/102419/5825009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Мудрая сова для детей: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echandocuentos.files.wordpress.com/2014/04/7256532-buho-sabio-de-dibujos-animados-sentado-en-el-libro-de-pile-y-manzana-roja.jpg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Книга и перо: </a:t>
            </a:r>
          </a:p>
          <a:p>
            <a:pPr marL="0" indent="0">
              <a:buNone/>
            </a:pP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im0-tub-ru.yandex.net/i?id=d6735cbc8f9228161f8f87b678f1bb8b&amp;n=33&amp;h=215&amp;w=234</a:t>
            </a:r>
            <a:endParaRPr 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23642"/>
            <a:ext cx="8640960" cy="3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3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слова, распределив их по группам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пишется слитно, 2 – пишется раздельно.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(Не)лжив, (не)уклюжий человек, (не)женская, а мужская одежда, отнюдь (не)разборчивый почерк, (не)далекая гряда, вовсе (не)крепкие люди, (не)приятный поступок, (не)далёкий, а близкий порт.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93096"/>
            <a:ext cx="2995678" cy="253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8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502"/>
              </p:ext>
            </p:extLst>
          </p:nvPr>
        </p:nvGraphicFramePr>
        <p:xfrm>
          <a:off x="251520" y="908721"/>
          <a:ext cx="8784976" cy="576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8563"/>
                <a:gridCol w="4516413"/>
              </a:tblGrid>
              <a:tr h="458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Разряд по значению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 местоимений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70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Личные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лицо – я, мы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лицо – ты, вы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лицо – он, она, оно, они (+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Возвратные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себя</a:t>
                      </a:r>
                    </a:p>
                  </a:txBody>
                  <a:tcPr marL="0" marR="0" marT="0" marB="0"/>
                </a:tc>
              </a:tr>
              <a:tr h="94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Притяжательные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мой, моя, мое, мои, наш, наша, наше, наши</a:t>
                      </a:r>
                      <a:b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твой, твоя, твое, твои, ваш, ваша, ваше, ваши</a:t>
                      </a:r>
                      <a:b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его, ее, их</a:t>
                      </a:r>
                    </a:p>
                  </a:txBody>
                  <a:tcPr marL="0" marR="0" marT="0" marB="0"/>
                </a:tc>
              </a:tr>
              <a:tr h="569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Вопросительные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кто? что? какой? каков? чей? который? сколько? где? когда? куда? откуда? зачем?</a:t>
                      </a:r>
                    </a:p>
                  </a:txBody>
                  <a:tcPr marL="0" marR="0" marT="0" marB="0"/>
                </a:tc>
              </a:tr>
              <a:tr h="446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Относительные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кто, что, какой, каков, чей, который, сколько, где, когда, куда, зачем</a:t>
                      </a:r>
                    </a:p>
                  </a:txBody>
                  <a:tcPr marL="0" marR="0" marT="0" marB="0"/>
                </a:tc>
              </a:tr>
              <a:tr h="56979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Указательные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столько, этот, тот, такой, таков, тут, здесь, сюда, туда, оттуда, отсюда, тогда, поэтому, затем (+  сей, оный)</a:t>
                      </a:r>
                    </a:p>
                  </a:txBody>
                  <a:tcPr marL="0" marR="0" marT="0" marB="0"/>
                </a:tc>
              </a:tr>
              <a:tr h="56979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Определительные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весь, всякий, все, сам, самый, каждый, любой, другой, иной, всяческий, всюду, везде, всегда</a:t>
                      </a:r>
                    </a:p>
                  </a:txBody>
                  <a:tcPr marL="0" marR="0" marT="0" marB="0"/>
                </a:tc>
              </a:tr>
              <a:tr h="38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Отрицательные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никто, ничто, некого, нечего, никакой, ничей</a:t>
                      </a:r>
                    </a:p>
                  </a:txBody>
                  <a:tcPr marL="0" marR="0" marT="0" marB="0"/>
                </a:tc>
              </a:tr>
              <a:tr h="75972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Неопределенные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некто, нечто, некий, некоторый, несколько, кое-кто, кое-где, кое-что, кое-куда, какой-либо, сколько-нибудь, куда-нибудь, зачем-нибудь, чей-либо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60648"/>
            <a:ext cx="79292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разрядов местоимений русского языка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6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2654980" cy="26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2283937"/>
            <a:ext cx="7961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Тема. Личные местоимения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81128"/>
            <a:ext cx="2078916" cy="203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2136339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6987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Именительный падеж –           я</a:t>
            </a: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 marL="457200" indent="-26987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Родительный падеж –            меня</a:t>
            </a: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 marL="457200" indent="-26987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Дательный падеж–                  мне</a:t>
            </a: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 marL="457200" indent="-26987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Винительный падеж–            меня</a:t>
            </a: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 marL="457200" indent="-26987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Творительный падеж –         мной</a:t>
            </a:r>
            <a:endParaRPr lang="ru-RU" sz="2400" b="1" dirty="0" smtClean="0">
              <a:effectLst/>
              <a:latin typeface="Times New Roman"/>
              <a:ea typeface="Times New Roman"/>
            </a:endParaRPr>
          </a:p>
          <a:p>
            <a:pPr marL="457200" indent="-26987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Предложный падеж –          обо мне</a:t>
            </a:r>
            <a:endParaRPr lang="ru-RU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9936" y="664601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СКЛОНЕНИЕ МЕСТОИМЕНИЯ  </a:t>
            </a:r>
          </a:p>
          <a:p>
            <a:pPr lvl="0" algn="ctr"/>
            <a:r>
              <a:rPr lang="ru-RU" sz="28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1 ЛИЦА ЕДИНСТВЕННОГО ЧИСЛА</a:t>
            </a:r>
            <a:endParaRPr lang="ru-RU" sz="2400" b="1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4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учебником.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440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(письменно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345638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3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75512"/>
              </p:ext>
            </p:extLst>
          </p:nvPr>
        </p:nvGraphicFramePr>
        <p:xfrm>
          <a:off x="251492" y="692696"/>
          <a:ext cx="8856983" cy="5530369"/>
        </p:xfrm>
        <a:graphic>
          <a:graphicData uri="http://schemas.openxmlformats.org/drawingml/2006/table">
            <a:tbl>
              <a:tblPr firstRow="1" firstCol="1" bandRow="1"/>
              <a:tblGrid>
                <a:gridCol w="2476954"/>
                <a:gridCol w="2018305"/>
                <a:gridCol w="1323178"/>
                <a:gridCol w="1455775"/>
                <a:gridCol w="1582771"/>
              </a:tblGrid>
              <a:tr h="840093">
                <a:tc>
                  <a:txBody>
                    <a:bodyPr/>
                    <a:lstStyle/>
                    <a:p>
                      <a:pPr marL="457200" indent="-269875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Именительный падеж                     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он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она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оно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они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457200" indent="-269875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Родительный падеж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его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него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её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неё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его,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него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их,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них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marL="457200" indent="-269875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Дательный падеж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ему,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к </a:t>
                      </a: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нему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ей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ней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ему,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нему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им,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ним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4103">
                <a:tc>
                  <a:txBody>
                    <a:bodyPr/>
                    <a:lstStyle/>
                    <a:p>
                      <a:pPr marL="457200" indent="-269875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Винительный падеж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его,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него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её,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неё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его,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него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их,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них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457200" indent="-269875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Творительный падеж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им,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 </a:t>
                      </a: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ним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ей,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ней,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ею,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нею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им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ним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ими,</a:t>
                      </a:r>
                    </a:p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ними</a:t>
                      </a:r>
                      <a:endParaRPr kumimoji="0" lang="ru-RU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457200" indent="-269875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Предложный падеж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 нём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 ней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 нём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6987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о них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b="1" dirty="0">
                <a:latin typeface="Times New Roman"/>
                <a:ea typeface="Times New Roman"/>
              </a:rPr>
              <a:t>Запишите предложения, подчеркните личные местоимения как члены предложения. </a:t>
            </a:r>
            <a:br>
              <a:rPr lang="ru-RU" sz="2700" b="1" dirty="0">
                <a:latin typeface="Times New Roman"/>
                <a:ea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25963"/>
          </a:xfrm>
        </p:spPr>
        <p:txBody>
          <a:bodyPr>
            <a:normAutofit fontScale="85000" lnSpcReduction="10000"/>
          </a:bodyPr>
          <a:lstStyle/>
          <a:p>
            <a:pPr marL="644525" indent="-4572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</a:rPr>
              <a:t>Когда </a:t>
            </a:r>
            <a:r>
              <a:rPr lang="ru-RU" dirty="0">
                <a:latin typeface="Times New Roman"/>
                <a:ea typeface="Times New Roman"/>
              </a:rPr>
              <a:t>в товарищах согласья нет, на лад их дело не пойдёт, И выйдет из него не дело, только мука.</a:t>
            </a:r>
            <a:endParaRPr lang="ru-RU" sz="2800" dirty="0">
              <a:latin typeface="Times New Roman"/>
              <a:ea typeface="Times New Roman"/>
            </a:endParaRPr>
          </a:p>
          <a:p>
            <a:pPr marL="644525" indent="-4572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Times New Roman"/>
              </a:rPr>
              <a:t>Я не побоялся сказать ему всю правду.</a:t>
            </a:r>
            <a:endParaRPr lang="ru-RU" sz="2800" dirty="0">
              <a:latin typeface="Times New Roman"/>
              <a:ea typeface="Times New Roman"/>
            </a:endParaRPr>
          </a:p>
          <a:p>
            <a:pPr marL="644525" indent="-4572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Times New Roman"/>
              </a:rPr>
              <a:t>Ты говорила о них серьёзно.</a:t>
            </a:r>
            <a:endParaRPr lang="ru-RU" sz="2800" dirty="0">
              <a:latin typeface="Times New Roman"/>
              <a:ea typeface="Times New Roman"/>
            </a:endParaRPr>
          </a:p>
          <a:p>
            <a:pPr marL="644525" indent="-4572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Times New Roman"/>
              </a:rPr>
              <a:t>Не оставь меня, кум милый! Дай ты мне собраться с силой, и до вешних только дней прокорми и обогрей. </a:t>
            </a:r>
            <a:endParaRPr lang="ru-RU" sz="2800" dirty="0">
              <a:latin typeface="Times New Roman"/>
              <a:ea typeface="Times New Roman"/>
            </a:endParaRPr>
          </a:p>
          <a:p>
            <a:pPr marL="644525" indent="-4572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Times New Roman"/>
              </a:rPr>
              <a:t>Всюду мы заставляем работать машины.</a:t>
            </a:r>
            <a:endParaRPr lang="ru-RU" sz="2800" dirty="0">
              <a:latin typeface="Times New Roman"/>
              <a:ea typeface="Times New Roman"/>
            </a:endParaRPr>
          </a:p>
          <a:p>
            <a:pPr marL="644525" indent="-4572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Times New Roman"/>
              </a:rPr>
              <a:t>Когда я с вами разговариваю, то ничего не понимаю.</a:t>
            </a:r>
            <a:endParaRPr lang="ru-RU" sz="2800" dirty="0">
              <a:latin typeface="Times New Roman"/>
              <a:ea typeface="Times New Roman"/>
            </a:endParaRPr>
          </a:p>
          <a:p>
            <a:pPr marL="644525" indent="-4572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Times New Roman"/>
              </a:rPr>
              <a:t>Это он встретил нас на пороге школы.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1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627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Courier New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Таблица разрядов местоимений русского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Запишите предложения, подчеркните личные местоимения как члены предложения.  </vt:lpstr>
      <vt:lpstr>Тренировочные упражнения. </vt:lpstr>
      <vt:lpstr>Презентация PowerPoint</vt:lpstr>
      <vt:lpstr>Интернет - ресурсы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 </dc:creator>
  <cp:lastModifiedBy>Татьяна</cp:lastModifiedBy>
  <cp:revision>16</cp:revision>
  <dcterms:created xsi:type="dcterms:W3CDTF">2016-03-05T20:45:58Z</dcterms:created>
  <dcterms:modified xsi:type="dcterms:W3CDTF">2021-10-26T08:38:17Z</dcterms:modified>
</cp:coreProperties>
</file>